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306" r:id="rId9"/>
    <p:sldId id="264" r:id="rId10"/>
    <p:sldId id="265" r:id="rId11"/>
    <p:sldId id="266" r:id="rId12"/>
    <p:sldId id="305" r:id="rId13"/>
    <p:sldId id="302" r:id="rId14"/>
    <p:sldId id="303" r:id="rId15"/>
    <p:sldId id="304" r:id="rId1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778A85-92B9-4E1F-914C-A1FBA9FE4A1D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20989C12-99C3-45A8-AC09-576C50A76975}">
      <dgm:prSet phldrT="[Tekst]" custT="1"/>
      <dgm:spPr/>
      <dgm:t>
        <a:bodyPr/>
        <a:lstStyle/>
        <a:p>
          <a:r>
            <a:rPr lang="pl-PL" sz="1800" dirty="0">
              <a:solidFill>
                <a:schemeClr val="tx1"/>
              </a:solidFill>
            </a:rPr>
            <a:t>Podąża za potrzebami i celami </a:t>
          </a:r>
          <a:r>
            <a:rPr lang="pl-PL" sz="1800" dirty="0" err="1">
              <a:solidFill>
                <a:schemeClr val="tx1"/>
              </a:solidFill>
            </a:rPr>
            <a:t>Tutee</a:t>
          </a:r>
          <a:r>
            <a:rPr lang="pl-PL" sz="1800" dirty="0">
              <a:solidFill>
                <a:schemeClr val="tx1"/>
              </a:solidFill>
            </a:rPr>
            <a:t>  uważnie słuchając </a:t>
          </a:r>
        </a:p>
      </dgm:t>
    </dgm:pt>
    <dgm:pt modelId="{BB1A5F92-4279-45E7-AB3A-2E4BB2B412D4}" type="parTrans" cxnId="{E796E6C4-90C3-4288-A853-B4D0DC5D532C}">
      <dgm:prSet/>
      <dgm:spPr/>
      <dgm:t>
        <a:bodyPr/>
        <a:lstStyle/>
        <a:p>
          <a:endParaRPr lang="pl-PL"/>
        </a:p>
      </dgm:t>
    </dgm:pt>
    <dgm:pt modelId="{9DDF3F60-DFA6-4CE1-BAE8-F240152A07D2}" type="sibTrans" cxnId="{E796E6C4-90C3-4288-A853-B4D0DC5D532C}">
      <dgm:prSet/>
      <dgm:spPr/>
      <dgm:t>
        <a:bodyPr/>
        <a:lstStyle/>
        <a:p>
          <a:endParaRPr lang="pl-PL"/>
        </a:p>
      </dgm:t>
    </dgm:pt>
    <dgm:pt modelId="{AF2C37C2-AB2E-4A38-9DA2-58040370A991}">
      <dgm:prSet phldrT="[Tekst]" custT="1"/>
      <dgm:spPr/>
      <dgm:t>
        <a:bodyPr/>
        <a:lstStyle/>
        <a:p>
          <a:r>
            <a:rPr lang="pl-PL" sz="2000" dirty="0">
              <a:solidFill>
                <a:schemeClr val="tx1"/>
              </a:solidFill>
            </a:rPr>
            <a:t>Odzwierciedla ważne dla potrzeb i celów  przejawiane przekonania, emocje i fakty.</a:t>
          </a:r>
        </a:p>
      </dgm:t>
    </dgm:pt>
    <dgm:pt modelId="{F9CC5BBC-59CB-4E99-A3C9-641EA674D038}" type="parTrans" cxnId="{0089C438-7EE4-4D6E-BDC7-0E0A29AC6137}">
      <dgm:prSet/>
      <dgm:spPr/>
      <dgm:t>
        <a:bodyPr/>
        <a:lstStyle/>
        <a:p>
          <a:endParaRPr lang="pl-PL"/>
        </a:p>
      </dgm:t>
    </dgm:pt>
    <dgm:pt modelId="{8563E704-125B-4473-948C-D6133D9C9161}" type="sibTrans" cxnId="{0089C438-7EE4-4D6E-BDC7-0E0A29AC6137}">
      <dgm:prSet/>
      <dgm:spPr/>
      <dgm:t>
        <a:bodyPr/>
        <a:lstStyle/>
        <a:p>
          <a:endParaRPr lang="pl-PL"/>
        </a:p>
      </dgm:t>
    </dgm:pt>
    <dgm:pt modelId="{96F3E16E-2AE6-4697-AC83-906EB8140D6D}">
      <dgm:prSet phldrT="[Tekst]" custT="1"/>
      <dgm:spPr/>
      <dgm:t>
        <a:bodyPr/>
        <a:lstStyle/>
        <a:p>
          <a:r>
            <a:rPr lang="pl-PL" sz="2000" dirty="0">
              <a:solidFill>
                <a:schemeClr val="tx1"/>
              </a:solidFill>
            </a:rPr>
            <a:t>Wyraża uznanie dla talentów, postępów i osiągnieć </a:t>
          </a:r>
          <a:r>
            <a:rPr lang="pl-PL" sz="2000" dirty="0" err="1">
              <a:solidFill>
                <a:schemeClr val="tx1"/>
              </a:solidFill>
            </a:rPr>
            <a:t>tutee</a:t>
          </a:r>
          <a:endParaRPr lang="pl-PL" sz="2000" dirty="0">
            <a:solidFill>
              <a:schemeClr val="tx1"/>
            </a:solidFill>
          </a:endParaRPr>
        </a:p>
      </dgm:t>
    </dgm:pt>
    <dgm:pt modelId="{E5C887CE-ADEF-4E3A-8A4F-42678EDCB174}" type="parTrans" cxnId="{D7D018B7-9A53-4BA7-80F1-633BA1BDE874}">
      <dgm:prSet/>
      <dgm:spPr/>
      <dgm:t>
        <a:bodyPr/>
        <a:lstStyle/>
        <a:p>
          <a:endParaRPr lang="pl-PL"/>
        </a:p>
      </dgm:t>
    </dgm:pt>
    <dgm:pt modelId="{74B16713-0061-43C5-88FD-961421008CA4}" type="sibTrans" cxnId="{D7D018B7-9A53-4BA7-80F1-633BA1BDE874}">
      <dgm:prSet/>
      <dgm:spPr/>
      <dgm:t>
        <a:bodyPr/>
        <a:lstStyle/>
        <a:p>
          <a:endParaRPr lang="pl-PL"/>
        </a:p>
      </dgm:t>
    </dgm:pt>
    <dgm:pt modelId="{34AB24D3-A937-46F0-BD1A-DFF6D7EE28DF}">
      <dgm:prSet phldrT="[Tekst]" custT="1"/>
      <dgm:spPr/>
      <dgm:t>
        <a:bodyPr/>
        <a:lstStyle/>
        <a:p>
          <a:r>
            <a:rPr lang="pl-PL" sz="2000" dirty="0">
              <a:solidFill>
                <a:schemeClr val="tx1"/>
              </a:solidFill>
            </a:rPr>
            <a:t>Wspiera  motywację </a:t>
          </a:r>
          <a:r>
            <a:rPr lang="pl-PL" sz="2000" dirty="0" err="1">
              <a:solidFill>
                <a:schemeClr val="tx1"/>
              </a:solidFill>
            </a:rPr>
            <a:t>Tutee</a:t>
          </a:r>
          <a:endParaRPr lang="pl-PL" sz="2000" dirty="0">
            <a:solidFill>
              <a:schemeClr val="tx1"/>
            </a:solidFill>
          </a:endParaRPr>
        </a:p>
      </dgm:t>
    </dgm:pt>
    <dgm:pt modelId="{F0324FBA-DACE-4600-9B81-6F3D928D4746}" type="parTrans" cxnId="{323CA8D0-5D27-4282-9006-7C05F6EC94C0}">
      <dgm:prSet/>
      <dgm:spPr/>
      <dgm:t>
        <a:bodyPr/>
        <a:lstStyle/>
        <a:p>
          <a:endParaRPr lang="pl-PL"/>
        </a:p>
      </dgm:t>
    </dgm:pt>
    <dgm:pt modelId="{4229CFA1-4E7D-4A3E-B588-A0C41776FADE}" type="sibTrans" cxnId="{323CA8D0-5D27-4282-9006-7C05F6EC94C0}">
      <dgm:prSet/>
      <dgm:spPr/>
      <dgm:t>
        <a:bodyPr/>
        <a:lstStyle/>
        <a:p>
          <a:endParaRPr lang="pl-PL"/>
        </a:p>
      </dgm:t>
    </dgm:pt>
    <dgm:pt modelId="{C609164A-56A9-43A0-89A7-EE663289EB16}">
      <dgm:prSet phldrT="[Tekst]" custT="1"/>
      <dgm:spPr/>
      <dgm:t>
        <a:bodyPr/>
        <a:lstStyle/>
        <a:p>
          <a:r>
            <a:rPr lang="pl-PL" sz="2000" dirty="0">
              <a:solidFill>
                <a:schemeClr val="tx1"/>
              </a:solidFill>
            </a:rPr>
            <a:t>Wzmacnia </a:t>
          </a:r>
          <a:r>
            <a:rPr lang="pl-PL" sz="2000" dirty="0" err="1">
              <a:solidFill>
                <a:schemeClr val="tx1"/>
              </a:solidFill>
            </a:rPr>
            <a:t>Tutee</a:t>
          </a:r>
          <a:r>
            <a:rPr lang="pl-PL" sz="2000" dirty="0">
              <a:solidFill>
                <a:schemeClr val="tx1"/>
              </a:solidFill>
            </a:rPr>
            <a:t> w przeciwnościach</a:t>
          </a:r>
        </a:p>
      </dgm:t>
    </dgm:pt>
    <dgm:pt modelId="{8EDF8EB2-25F5-4A24-9957-330AE712672C}" type="parTrans" cxnId="{9FB36C91-2E46-4FF8-949B-900EC114B1C7}">
      <dgm:prSet/>
      <dgm:spPr/>
      <dgm:t>
        <a:bodyPr/>
        <a:lstStyle/>
        <a:p>
          <a:endParaRPr lang="pl-PL"/>
        </a:p>
      </dgm:t>
    </dgm:pt>
    <dgm:pt modelId="{C5729A0D-519F-407E-BCB5-A2F11E9EEA7C}" type="sibTrans" cxnId="{9FB36C91-2E46-4FF8-949B-900EC114B1C7}">
      <dgm:prSet/>
      <dgm:spPr/>
      <dgm:t>
        <a:bodyPr/>
        <a:lstStyle/>
        <a:p>
          <a:endParaRPr lang="pl-PL"/>
        </a:p>
      </dgm:t>
    </dgm:pt>
    <dgm:pt modelId="{66908302-9FED-4D26-98C2-ED7C6F4AE571}" type="pres">
      <dgm:prSet presAssocID="{CB778A85-92B9-4E1F-914C-A1FBA9FE4A1D}" presName="Name0" presStyleCnt="0">
        <dgm:presLayoutVars>
          <dgm:dir/>
          <dgm:resizeHandles val="exact"/>
        </dgm:presLayoutVars>
      </dgm:prSet>
      <dgm:spPr/>
    </dgm:pt>
    <dgm:pt modelId="{5559F05B-0C1D-4196-8B81-F88ECE64BC50}" type="pres">
      <dgm:prSet presAssocID="{CB778A85-92B9-4E1F-914C-A1FBA9FE4A1D}" presName="cycle" presStyleCnt="0"/>
      <dgm:spPr/>
    </dgm:pt>
    <dgm:pt modelId="{7EF53337-D350-413B-8D02-B4A737A12DB1}" type="pres">
      <dgm:prSet presAssocID="{20989C12-99C3-45A8-AC09-576C50A76975}" presName="nodeFirstNode" presStyleLbl="node1" presStyleIdx="0" presStyleCnt="5">
        <dgm:presLayoutVars>
          <dgm:bulletEnabled val="1"/>
        </dgm:presLayoutVars>
      </dgm:prSet>
      <dgm:spPr/>
    </dgm:pt>
    <dgm:pt modelId="{2AFC559D-F04E-4963-9F98-CA0704583AB3}" type="pres">
      <dgm:prSet presAssocID="{9DDF3F60-DFA6-4CE1-BAE8-F240152A07D2}" presName="sibTransFirstNode" presStyleLbl="bgShp" presStyleIdx="0" presStyleCnt="1"/>
      <dgm:spPr/>
    </dgm:pt>
    <dgm:pt modelId="{6C428521-A619-489D-820C-8BF277607FF8}" type="pres">
      <dgm:prSet presAssocID="{AF2C37C2-AB2E-4A38-9DA2-58040370A991}" presName="nodeFollowingNodes" presStyleLbl="node1" presStyleIdx="1" presStyleCnt="5" custScaleX="149639" custScaleY="144184">
        <dgm:presLayoutVars>
          <dgm:bulletEnabled val="1"/>
        </dgm:presLayoutVars>
      </dgm:prSet>
      <dgm:spPr/>
    </dgm:pt>
    <dgm:pt modelId="{80EE337C-DCBC-419F-9583-B15D882E2E52}" type="pres">
      <dgm:prSet presAssocID="{96F3E16E-2AE6-4697-AC83-906EB8140D6D}" presName="nodeFollowingNodes" presStyleLbl="node1" presStyleIdx="2" presStyleCnt="5">
        <dgm:presLayoutVars>
          <dgm:bulletEnabled val="1"/>
        </dgm:presLayoutVars>
      </dgm:prSet>
      <dgm:spPr/>
    </dgm:pt>
    <dgm:pt modelId="{8D62D0E0-9C05-40C9-897C-9B65DFF7FECB}" type="pres">
      <dgm:prSet presAssocID="{34AB24D3-A937-46F0-BD1A-DFF6D7EE28DF}" presName="nodeFollowingNodes" presStyleLbl="node1" presStyleIdx="3" presStyleCnt="5">
        <dgm:presLayoutVars>
          <dgm:bulletEnabled val="1"/>
        </dgm:presLayoutVars>
      </dgm:prSet>
      <dgm:spPr/>
    </dgm:pt>
    <dgm:pt modelId="{7D8CE9B3-37DC-4828-8296-DB61888BF485}" type="pres">
      <dgm:prSet presAssocID="{C609164A-56A9-43A0-89A7-EE663289EB16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8133E912-7BC7-4549-AFC1-BF098ACFC955}" type="presOf" srcId="{34AB24D3-A937-46F0-BD1A-DFF6D7EE28DF}" destId="{8D62D0E0-9C05-40C9-897C-9B65DFF7FECB}" srcOrd="0" destOrd="0" presId="urn:microsoft.com/office/officeart/2005/8/layout/cycle3"/>
    <dgm:cxn modelId="{61ABB622-4A4A-4793-AD3C-D23001509384}" type="presOf" srcId="{96F3E16E-2AE6-4697-AC83-906EB8140D6D}" destId="{80EE337C-DCBC-419F-9583-B15D882E2E52}" srcOrd="0" destOrd="0" presId="urn:microsoft.com/office/officeart/2005/8/layout/cycle3"/>
    <dgm:cxn modelId="{2CEC1C27-2C8E-4335-88C3-13393E32F2B0}" type="presOf" srcId="{AF2C37C2-AB2E-4A38-9DA2-58040370A991}" destId="{6C428521-A619-489D-820C-8BF277607FF8}" srcOrd="0" destOrd="0" presId="urn:microsoft.com/office/officeart/2005/8/layout/cycle3"/>
    <dgm:cxn modelId="{0089C438-7EE4-4D6E-BDC7-0E0A29AC6137}" srcId="{CB778A85-92B9-4E1F-914C-A1FBA9FE4A1D}" destId="{AF2C37C2-AB2E-4A38-9DA2-58040370A991}" srcOrd="1" destOrd="0" parTransId="{F9CC5BBC-59CB-4E99-A3C9-641EA674D038}" sibTransId="{8563E704-125B-4473-948C-D6133D9C9161}"/>
    <dgm:cxn modelId="{D15C6057-FE03-4F60-8C25-138A4C6C0DD9}" type="presOf" srcId="{CB778A85-92B9-4E1F-914C-A1FBA9FE4A1D}" destId="{66908302-9FED-4D26-98C2-ED7C6F4AE571}" srcOrd="0" destOrd="0" presId="urn:microsoft.com/office/officeart/2005/8/layout/cycle3"/>
    <dgm:cxn modelId="{9FB36C91-2E46-4FF8-949B-900EC114B1C7}" srcId="{CB778A85-92B9-4E1F-914C-A1FBA9FE4A1D}" destId="{C609164A-56A9-43A0-89A7-EE663289EB16}" srcOrd="4" destOrd="0" parTransId="{8EDF8EB2-25F5-4A24-9957-330AE712672C}" sibTransId="{C5729A0D-519F-407E-BCB5-A2F11E9EEA7C}"/>
    <dgm:cxn modelId="{D7D018B7-9A53-4BA7-80F1-633BA1BDE874}" srcId="{CB778A85-92B9-4E1F-914C-A1FBA9FE4A1D}" destId="{96F3E16E-2AE6-4697-AC83-906EB8140D6D}" srcOrd="2" destOrd="0" parTransId="{E5C887CE-ADEF-4E3A-8A4F-42678EDCB174}" sibTransId="{74B16713-0061-43C5-88FD-961421008CA4}"/>
    <dgm:cxn modelId="{E796E6C4-90C3-4288-A853-B4D0DC5D532C}" srcId="{CB778A85-92B9-4E1F-914C-A1FBA9FE4A1D}" destId="{20989C12-99C3-45A8-AC09-576C50A76975}" srcOrd="0" destOrd="0" parTransId="{BB1A5F92-4279-45E7-AB3A-2E4BB2B412D4}" sibTransId="{9DDF3F60-DFA6-4CE1-BAE8-F240152A07D2}"/>
    <dgm:cxn modelId="{9C2531CF-7692-495D-9767-B0D17D542CDD}" type="presOf" srcId="{C609164A-56A9-43A0-89A7-EE663289EB16}" destId="{7D8CE9B3-37DC-4828-8296-DB61888BF485}" srcOrd="0" destOrd="0" presId="urn:microsoft.com/office/officeart/2005/8/layout/cycle3"/>
    <dgm:cxn modelId="{323CA8D0-5D27-4282-9006-7C05F6EC94C0}" srcId="{CB778A85-92B9-4E1F-914C-A1FBA9FE4A1D}" destId="{34AB24D3-A937-46F0-BD1A-DFF6D7EE28DF}" srcOrd="3" destOrd="0" parTransId="{F0324FBA-DACE-4600-9B81-6F3D928D4746}" sibTransId="{4229CFA1-4E7D-4A3E-B588-A0C41776FADE}"/>
    <dgm:cxn modelId="{F04EC0DC-5EB6-488E-AA10-1F7F9BCFE01B}" type="presOf" srcId="{9DDF3F60-DFA6-4CE1-BAE8-F240152A07D2}" destId="{2AFC559D-F04E-4963-9F98-CA0704583AB3}" srcOrd="0" destOrd="0" presId="urn:microsoft.com/office/officeart/2005/8/layout/cycle3"/>
    <dgm:cxn modelId="{24FA00E0-8DBA-4480-92E4-5F55502918E3}" type="presOf" srcId="{20989C12-99C3-45A8-AC09-576C50A76975}" destId="{7EF53337-D350-413B-8D02-B4A737A12DB1}" srcOrd="0" destOrd="0" presId="urn:microsoft.com/office/officeart/2005/8/layout/cycle3"/>
    <dgm:cxn modelId="{942E8C93-BF15-48FD-9FBB-82926310D28C}" type="presParOf" srcId="{66908302-9FED-4D26-98C2-ED7C6F4AE571}" destId="{5559F05B-0C1D-4196-8B81-F88ECE64BC50}" srcOrd="0" destOrd="0" presId="urn:microsoft.com/office/officeart/2005/8/layout/cycle3"/>
    <dgm:cxn modelId="{33E9FDD0-128C-4AD7-89BC-8A748DEB9C60}" type="presParOf" srcId="{5559F05B-0C1D-4196-8B81-F88ECE64BC50}" destId="{7EF53337-D350-413B-8D02-B4A737A12DB1}" srcOrd="0" destOrd="0" presId="urn:microsoft.com/office/officeart/2005/8/layout/cycle3"/>
    <dgm:cxn modelId="{CBBF7A8D-7884-4ADE-ADB5-710265BD40BD}" type="presParOf" srcId="{5559F05B-0C1D-4196-8B81-F88ECE64BC50}" destId="{2AFC559D-F04E-4963-9F98-CA0704583AB3}" srcOrd="1" destOrd="0" presId="urn:microsoft.com/office/officeart/2005/8/layout/cycle3"/>
    <dgm:cxn modelId="{C8F51A7F-594B-4DF6-900F-A2EB89A31C99}" type="presParOf" srcId="{5559F05B-0C1D-4196-8B81-F88ECE64BC50}" destId="{6C428521-A619-489D-820C-8BF277607FF8}" srcOrd="2" destOrd="0" presId="urn:microsoft.com/office/officeart/2005/8/layout/cycle3"/>
    <dgm:cxn modelId="{386C1647-D26E-40CF-AD8C-3D1343D730F0}" type="presParOf" srcId="{5559F05B-0C1D-4196-8B81-F88ECE64BC50}" destId="{80EE337C-DCBC-419F-9583-B15D882E2E52}" srcOrd="3" destOrd="0" presId="urn:microsoft.com/office/officeart/2005/8/layout/cycle3"/>
    <dgm:cxn modelId="{D273BF9F-324E-43AA-B808-611EF76364A6}" type="presParOf" srcId="{5559F05B-0C1D-4196-8B81-F88ECE64BC50}" destId="{8D62D0E0-9C05-40C9-897C-9B65DFF7FECB}" srcOrd="4" destOrd="0" presId="urn:microsoft.com/office/officeart/2005/8/layout/cycle3"/>
    <dgm:cxn modelId="{F03803E7-3B9E-4F0B-AA0F-1ADC6D6B98E2}" type="presParOf" srcId="{5559F05B-0C1D-4196-8B81-F88ECE64BC50}" destId="{7D8CE9B3-37DC-4828-8296-DB61888BF485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778A85-92B9-4E1F-914C-A1FBA9FE4A1D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20989C12-99C3-45A8-AC09-576C50A76975}">
      <dgm:prSet phldrT="[Tekst]" custT="1"/>
      <dgm:spPr/>
      <dgm:t>
        <a:bodyPr/>
        <a:lstStyle/>
        <a:p>
          <a:r>
            <a:rPr lang="pl-PL" sz="1800" dirty="0">
              <a:solidFill>
                <a:schemeClr val="tx1"/>
              </a:solidFill>
            </a:rPr>
            <a:t>Identyfikuje związek aktualnych działań </a:t>
          </a:r>
          <a:r>
            <a:rPr lang="pl-PL" sz="1800" dirty="0" err="1">
              <a:solidFill>
                <a:schemeClr val="tx1"/>
              </a:solidFill>
            </a:rPr>
            <a:t>Tutee</a:t>
          </a:r>
          <a:r>
            <a:rPr lang="pl-PL" sz="1800" dirty="0">
              <a:solidFill>
                <a:schemeClr val="tx1"/>
              </a:solidFill>
            </a:rPr>
            <a:t> z założonymi celami</a:t>
          </a:r>
        </a:p>
      </dgm:t>
    </dgm:pt>
    <dgm:pt modelId="{BB1A5F92-4279-45E7-AB3A-2E4BB2B412D4}" type="parTrans" cxnId="{E796E6C4-90C3-4288-A853-B4D0DC5D532C}">
      <dgm:prSet/>
      <dgm:spPr/>
      <dgm:t>
        <a:bodyPr/>
        <a:lstStyle/>
        <a:p>
          <a:endParaRPr lang="pl-PL"/>
        </a:p>
      </dgm:t>
    </dgm:pt>
    <dgm:pt modelId="{9DDF3F60-DFA6-4CE1-BAE8-F240152A07D2}" type="sibTrans" cxnId="{E796E6C4-90C3-4288-A853-B4D0DC5D532C}">
      <dgm:prSet/>
      <dgm:spPr/>
      <dgm:t>
        <a:bodyPr/>
        <a:lstStyle/>
        <a:p>
          <a:endParaRPr lang="pl-PL"/>
        </a:p>
      </dgm:t>
    </dgm:pt>
    <dgm:pt modelId="{AF2C37C2-AB2E-4A38-9DA2-58040370A991}">
      <dgm:prSet phldrT="[Tekst]" custT="1"/>
      <dgm:spPr/>
      <dgm:t>
        <a:bodyPr/>
        <a:lstStyle/>
        <a:p>
          <a:r>
            <a:rPr lang="pl-PL" sz="2000" dirty="0">
              <a:solidFill>
                <a:schemeClr val="tx1"/>
              </a:solidFill>
            </a:rPr>
            <a:t>Buduje „szeroką perspektywę” celów  </a:t>
          </a:r>
          <a:r>
            <a:rPr lang="pl-PL" sz="2000" dirty="0" err="1">
              <a:solidFill>
                <a:schemeClr val="tx1"/>
              </a:solidFill>
            </a:rPr>
            <a:t>Tutee</a:t>
          </a:r>
          <a:r>
            <a:rPr lang="pl-PL" sz="2000" dirty="0">
              <a:solidFill>
                <a:schemeClr val="tx1"/>
              </a:solidFill>
            </a:rPr>
            <a:t>  </a:t>
          </a:r>
        </a:p>
      </dgm:t>
    </dgm:pt>
    <dgm:pt modelId="{F9CC5BBC-59CB-4E99-A3C9-641EA674D038}" type="parTrans" cxnId="{0089C438-7EE4-4D6E-BDC7-0E0A29AC6137}">
      <dgm:prSet/>
      <dgm:spPr/>
      <dgm:t>
        <a:bodyPr/>
        <a:lstStyle/>
        <a:p>
          <a:endParaRPr lang="pl-PL"/>
        </a:p>
      </dgm:t>
    </dgm:pt>
    <dgm:pt modelId="{8563E704-125B-4473-948C-D6133D9C9161}" type="sibTrans" cxnId="{0089C438-7EE4-4D6E-BDC7-0E0A29AC6137}">
      <dgm:prSet/>
      <dgm:spPr/>
      <dgm:t>
        <a:bodyPr/>
        <a:lstStyle/>
        <a:p>
          <a:endParaRPr lang="pl-PL"/>
        </a:p>
      </dgm:t>
    </dgm:pt>
    <dgm:pt modelId="{96F3E16E-2AE6-4697-AC83-906EB8140D6D}">
      <dgm:prSet phldrT="[Tekst]" custT="1"/>
      <dgm:spPr/>
      <dgm:t>
        <a:bodyPr/>
        <a:lstStyle/>
        <a:p>
          <a:r>
            <a:rPr lang="pl-PL" sz="2000" dirty="0">
              <a:solidFill>
                <a:schemeClr val="tx1"/>
              </a:solidFill>
            </a:rPr>
            <a:t>Obserwuje i komunikuje zmiany w  kompetencjach </a:t>
          </a:r>
          <a:r>
            <a:rPr lang="pl-PL" sz="2000" dirty="0" err="1">
              <a:solidFill>
                <a:schemeClr val="tx1"/>
              </a:solidFill>
            </a:rPr>
            <a:t>Tutee</a:t>
          </a:r>
          <a:endParaRPr lang="pl-PL" sz="2000" dirty="0">
            <a:solidFill>
              <a:schemeClr val="tx1"/>
            </a:solidFill>
          </a:endParaRPr>
        </a:p>
      </dgm:t>
    </dgm:pt>
    <dgm:pt modelId="{E5C887CE-ADEF-4E3A-8A4F-42678EDCB174}" type="parTrans" cxnId="{D7D018B7-9A53-4BA7-80F1-633BA1BDE874}">
      <dgm:prSet/>
      <dgm:spPr/>
      <dgm:t>
        <a:bodyPr/>
        <a:lstStyle/>
        <a:p>
          <a:endParaRPr lang="pl-PL"/>
        </a:p>
      </dgm:t>
    </dgm:pt>
    <dgm:pt modelId="{74B16713-0061-43C5-88FD-961421008CA4}" type="sibTrans" cxnId="{D7D018B7-9A53-4BA7-80F1-633BA1BDE874}">
      <dgm:prSet/>
      <dgm:spPr/>
      <dgm:t>
        <a:bodyPr/>
        <a:lstStyle/>
        <a:p>
          <a:endParaRPr lang="pl-PL"/>
        </a:p>
      </dgm:t>
    </dgm:pt>
    <dgm:pt modelId="{34AB24D3-A937-46F0-BD1A-DFF6D7EE28DF}">
      <dgm:prSet phldrT="[Tekst]" custT="1"/>
      <dgm:spPr/>
      <dgm:t>
        <a:bodyPr/>
        <a:lstStyle/>
        <a:p>
          <a:r>
            <a:rPr lang="pl-PL" sz="2000" dirty="0">
              <a:solidFill>
                <a:schemeClr val="tx1"/>
              </a:solidFill>
            </a:rPr>
            <a:t>Identyfikuje  ukryte przekonania,  emocje </a:t>
          </a:r>
          <a:r>
            <a:rPr lang="pl-PL" sz="2000" dirty="0" err="1">
              <a:solidFill>
                <a:schemeClr val="tx1"/>
              </a:solidFill>
            </a:rPr>
            <a:t>Tutee</a:t>
          </a:r>
          <a:r>
            <a:rPr lang="pl-PL" sz="2000" dirty="0">
              <a:solidFill>
                <a:schemeClr val="tx1"/>
              </a:solidFill>
            </a:rPr>
            <a:t>  analizując mowę ciała</a:t>
          </a:r>
        </a:p>
      </dgm:t>
    </dgm:pt>
    <dgm:pt modelId="{F0324FBA-DACE-4600-9B81-6F3D928D4746}" type="parTrans" cxnId="{323CA8D0-5D27-4282-9006-7C05F6EC94C0}">
      <dgm:prSet/>
      <dgm:spPr/>
      <dgm:t>
        <a:bodyPr/>
        <a:lstStyle/>
        <a:p>
          <a:endParaRPr lang="pl-PL"/>
        </a:p>
      </dgm:t>
    </dgm:pt>
    <dgm:pt modelId="{4229CFA1-4E7D-4A3E-B588-A0C41776FADE}" type="sibTrans" cxnId="{323CA8D0-5D27-4282-9006-7C05F6EC94C0}">
      <dgm:prSet/>
      <dgm:spPr/>
      <dgm:t>
        <a:bodyPr/>
        <a:lstStyle/>
        <a:p>
          <a:endParaRPr lang="pl-PL"/>
        </a:p>
      </dgm:t>
    </dgm:pt>
    <dgm:pt modelId="{C609164A-56A9-43A0-89A7-EE663289EB16}">
      <dgm:prSet phldrT="[Tekst]" custT="1"/>
      <dgm:spPr/>
      <dgm:t>
        <a:bodyPr/>
        <a:lstStyle/>
        <a:p>
          <a:r>
            <a:rPr lang="pl-PL" sz="1600" dirty="0">
              <a:solidFill>
                <a:schemeClr val="tx1"/>
              </a:solidFill>
            </a:rPr>
            <a:t>Identyfikuje „momenty przełomowe” </a:t>
          </a:r>
          <a:r>
            <a:rPr lang="pl-PL" sz="1600" dirty="0" err="1">
              <a:solidFill>
                <a:schemeClr val="tx1"/>
              </a:solidFill>
            </a:rPr>
            <a:t>t.j</a:t>
          </a:r>
          <a:r>
            <a:rPr lang="pl-PL" sz="1600" dirty="0">
              <a:solidFill>
                <a:schemeClr val="tx1"/>
              </a:solidFill>
            </a:rPr>
            <a:t>.  Osiągniecie  przez </a:t>
          </a:r>
          <a:r>
            <a:rPr lang="pl-PL" sz="1600" dirty="0" err="1">
              <a:solidFill>
                <a:schemeClr val="tx1"/>
              </a:solidFill>
            </a:rPr>
            <a:t>Tutee</a:t>
          </a:r>
          <a:r>
            <a:rPr lang="pl-PL" sz="1600" dirty="0">
              <a:solidFill>
                <a:schemeClr val="tx1"/>
              </a:solidFill>
            </a:rPr>
            <a:t>  stanu głębokiej motywacji wewnętrznej</a:t>
          </a:r>
        </a:p>
      </dgm:t>
    </dgm:pt>
    <dgm:pt modelId="{8EDF8EB2-25F5-4A24-9957-330AE712672C}" type="parTrans" cxnId="{9FB36C91-2E46-4FF8-949B-900EC114B1C7}">
      <dgm:prSet/>
      <dgm:spPr/>
      <dgm:t>
        <a:bodyPr/>
        <a:lstStyle/>
        <a:p>
          <a:endParaRPr lang="pl-PL"/>
        </a:p>
      </dgm:t>
    </dgm:pt>
    <dgm:pt modelId="{C5729A0D-519F-407E-BCB5-A2F11E9EEA7C}" type="sibTrans" cxnId="{9FB36C91-2E46-4FF8-949B-900EC114B1C7}">
      <dgm:prSet/>
      <dgm:spPr/>
      <dgm:t>
        <a:bodyPr/>
        <a:lstStyle/>
        <a:p>
          <a:endParaRPr lang="pl-PL"/>
        </a:p>
      </dgm:t>
    </dgm:pt>
    <dgm:pt modelId="{66908302-9FED-4D26-98C2-ED7C6F4AE571}" type="pres">
      <dgm:prSet presAssocID="{CB778A85-92B9-4E1F-914C-A1FBA9FE4A1D}" presName="Name0" presStyleCnt="0">
        <dgm:presLayoutVars>
          <dgm:dir/>
          <dgm:resizeHandles val="exact"/>
        </dgm:presLayoutVars>
      </dgm:prSet>
      <dgm:spPr/>
    </dgm:pt>
    <dgm:pt modelId="{5559F05B-0C1D-4196-8B81-F88ECE64BC50}" type="pres">
      <dgm:prSet presAssocID="{CB778A85-92B9-4E1F-914C-A1FBA9FE4A1D}" presName="cycle" presStyleCnt="0"/>
      <dgm:spPr/>
    </dgm:pt>
    <dgm:pt modelId="{7EF53337-D350-413B-8D02-B4A737A12DB1}" type="pres">
      <dgm:prSet presAssocID="{20989C12-99C3-45A8-AC09-576C50A76975}" presName="nodeFirstNode" presStyleLbl="node1" presStyleIdx="0" presStyleCnt="5">
        <dgm:presLayoutVars>
          <dgm:bulletEnabled val="1"/>
        </dgm:presLayoutVars>
      </dgm:prSet>
      <dgm:spPr/>
    </dgm:pt>
    <dgm:pt modelId="{2AFC559D-F04E-4963-9F98-CA0704583AB3}" type="pres">
      <dgm:prSet presAssocID="{9DDF3F60-DFA6-4CE1-BAE8-F240152A07D2}" presName="sibTransFirstNode" presStyleLbl="bgShp" presStyleIdx="0" presStyleCnt="1"/>
      <dgm:spPr/>
    </dgm:pt>
    <dgm:pt modelId="{6C428521-A619-489D-820C-8BF277607FF8}" type="pres">
      <dgm:prSet presAssocID="{AF2C37C2-AB2E-4A38-9DA2-58040370A991}" presName="nodeFollowingNodes" presStyleLbl="node1" presStyleIdx="1" presStyleCnt="5">
        <dgm:presLayoutVars>
          <dgm:bulletEnabled val="1"/>
        </dgm:presLayoutVars>
      </dgm:prSet>
      <dgm:spPr/>
    </dgm:pt>
    <dgm:pt modelId="{80EE337C-DCBC-419F-9583-B15D882E2E52}" type="pres">
      <dgm:prSet presAssocID="{96F3E16E-2AE6-4697-AC83-906EB8140D6D}" presName="nodeFollowingNodes" presStyleLbl="node1" presStyleIdx="2" presStyleCnt="5" custScaleY="166253">
        <dgm:presLayoutVars>
          <dgm:bulletEnabled val="1"/>
        </dgm:presLayoutVars>
      </dgm:prSet>
      <dgm:spPr/>
    </dgm:pt>
    <dgm:pt modelId="{8D62D0E0-9C05-40C9-897C-9B65DFF7FECB}" type="pres">
      <dgm:prSet presAssocID="{34AB24D3-A937-46F0-BD1A-DFF6D7EE28DF}" presName="nodeFollowingNodes" presStyleLbl="node1" presStyleIdx="3" presStyleCnt="5" custScaleY="165146">
        <dgm:presLayoutVars>
          <dgm:bulletEnabled val="1"/>
        </dgm:presLayoutVars>
      </dgm:prSet>
      <dgm:spPr/>
    </dgm:pt>
    <dgm:pt modelId="{7D8CE9B3-37DC-4828-8296-DB61888BF485}" type="pres">
      <dgm:prSet presAssocID="{C609164A-56A9-43A0-89A7-EE663289EB16}" presName="nodeFollowingNodes" presStyleLbl="node1" presStyleIdx="4" presStyleCnt="5" custScaleY="156072">
        <dgm:presLayoutVars>
          <dgm:bulletEnabled val="1"/>
        </dgm:presLayoutVars>
      </dgm:prSet>
      <dgm:spPr/>
    </dgm:pt>
  </dgm:ptLst>
  <dgm:cxnLst>
    <dgm:cxn modelId="{8133E912-7BC7-4549-AFC1-BF098ACFC955}" type="presOf" srcId="{34AB24D3-A937-46F0-BD1A-DFF6D7EE28DF}" destId="{8D62D0E0-9C05-40C9-897C-9B65DFF7FECB}" srcOrd="0" destOrd="0" presId="urn:microsoft.com/office/officeart/2005/8/layout/cycle3"/>
    <dgm:cxn modelId="{61ABB622-4A4A-4793-AD3C-D23001509384}" type="presOf" srcId="{96F3E16E-2AE6-4697-AC83-906EB8140D6D}" destId="{80EE337C-DCBC-419F-9583-B15D882E2E52}" srcOrd="0" destOrd="0" presId="urn:microsoft.com/office/officeart/2005/8/layout/cycle3"/>
    <dgm:cxn modelId="{2CEC1C27-2C8E-4335-88C3-13393E32F2B0}" type="presOf" srcId="{AF2C37C2-AB2E-4A38-9DA2-58040370A991}" destId="{6C428521-A619-489D-820C-8BF277607FF8}" srcOrd="0" destOrd="0" presId="urn:microsoft.com/office/officeart/2005/8/layout/cycle3"/>
    <dgm:cxn modelId="{0089C438-7EE4-4D6E-BDC7-0E0A29AC6137}" srcId="{CB778A85-92B9-4E1F-914C-A1FBA9FE4A1D}" destId="{AF2C37C2-AB2E-4A38-9DA2-58040370A991}" srcOrd="1" destOrd="0" parTransId="{F9CC5BBC-59CB-4E99-A3C9-641EA674D038}" sibTransId="{8563E704-125B-4473-948C-D6133D9C9161}"/>
    <dgm:cxn modelId="{D15C6057-FE03-4F60-8C25-138A4C6C0DD9}" type="presOf" srcId="{CB778A85-92B9-4E1F-914C-A1FBA9FE4A1D}" destId="{66908302-9FED-4D26-98C2-ED7C6F4AE571}" srcOrd="0" destOrd="0" presId="urn:microsoft.com/office/officeart/2005/8/layout/cycle3"/>
    <dgm:cxn modelId="{9FB36C91-2E46-4FF8-949B-900EC114B1C7}" srcId="{CB778A85-92B9-4E1F-914C-A1FBA9FE4A1D}" destId="{C609164A-56A9-43A0-89A7-EE663289EB16}" srcOrd="4" destOrd="0" parTransId="{8EDF8EB2-25F5-4A24-9957-330AE712672C}" sibTransId="{C5729A0D-519F-407E-BCB5-A2F11E9EEA7C}"/>
    <dgm:cxn modelId="{D7D018B7-9A53-4BA7-80F1-633BA1BDE874}" srcId="{CB778A85-92B9-4E1F-914C-A1FBA9FE4A1D}" destId="{96F3E16E-2AE6-4697-AC83-906EB8140D6D}" srcOrd="2" destOrd="0" parTransId="{E5C887CE-ADEF-4E3A-8A4F-42678EDCB174}" sibTransId="{74B16713-0061-43C5-88FD-961421008CA4}"/>
    <dgm:cxn modelId="{E796E6C4-90C3-4288-A853-B4D0DC5D532C}" srcId="{CB778A85-92B9-4E1F-914C-A1FBA9FE4A1D}" destId="{20989C12-99C3-45A8-AC09-576C50A76975}" srcOrd="0" destOrd="0" parTransId="{BB1A5F92-4279-45E7-AB3A-2E4BB2B412D4}" sibTransId="{9DDF3F60-DFA6-4CE1-BAE8-F240152A07D2}"/>
    <dgm:cxn modelId="{9C2531CF-7692-495D-9767-B0D17D542CDD}" type="presOf" srcId="{C609164A-56A9-43A0-89A7-EE663289EB16}" destId="{7D8CE9B3-37DC-4828-8296-DB61888BF485}" srcOrd="0" destOrd="0" presId="urn:microsoft.com/office/officeart/2005/8/layout/cycle3"/>
    <dgm:cxn modelId="{323CA8D0-5D27-4282-9006-7C05F6EC94C0}" srcId="{CB778A85-92B9-4E1F-914C-A1FBA9FE4A1D}" destId="{34AB24D3-A937-46F0-BD1A-DFF6D7EE28DF}" srcOrd="3" destOrd="0" parTransId="{F0324FBA-DACE-4600-9B81-6F3D928D4746}" sibTransId="{4229CFA1-4E7D-4A3E-B588-A0C41776FADE}"/>
    <dgm:cxn modelId="{F04EC0DC-5EB6-488E-AA10-1F7F9BCFE01B}" type="presOf" srcId="{9DDF3F60-DFA6-4CE1-BAE8-F240152A07D2}" destId="{2AFC559D-F04E-4963-9F98-CA0704583AB3}" srcOrd="0" destOrd="0" presId="urn:microsoft.com/office/officeart/2005/8/layout/cycle3"/>
    <dgm:cxn modelId="{24FA00E0-8DBA-4480-92E4-5F55502918E3}" type="presOf" srcId="{20989C12-99C3-45A8-AC09-576C50A76975}" destId="{7EF53337-D350-413B-8D02-B4A737A12DB1}" srcOrd="0" destOrd="0" presId="urn:microsoft.com/office/officeart/2005/8/layout/cycle3"/>
    <dgm:cxn modelId="{942E8C93-BF15-48FD-9FBB-82926310D28C}" type="presParOf" srcId="{66908302-9FED-4D26-98C2-ED7C6F4AE571}" destId="{5559F05B-0C1D-4196-8B81-F88ECE64BC50}" srcOrd="0" destOrd="0" presId="urn:microsoft.com/office/officeart/2005/8/layout/cycle3"/>
    <dgm:cxn modelId="{33E9FDD0-128C-4AD7-89BC-8A748DEB9C60}" type="presParOf" srcId="{5559F05B-0C1D-4196-8B81-F88ECE64BC50}" destId="{7EF53337-D350-413B-8D02-B4A737A12DB1}" srcOrd="0" destOrd="0" presId="urn:microsoft.com/office/officeart/2005/8/layout/cycle3"/>
    <dgm:cxn modelId="{CBBF7A8D-7884-4ADE-ADB5-710265BD40BD}" type="presParOf" srcId="{5559F05B-0C1D-4196-8B81-F88ECE64BC50}" destId="{2AFC559D-F04E-4963-9F98-CA0704583AB3}" srcOrd="1" destOrd="0" presId="urn:microsoft.com/office/officeart/2005/8/layout/cycle3"/>
    <dgm:cxn modelId="{C8F51A7F-594B-4DF6-900F-A2EB89A31C99}" type="presParOf" srcId="{5559F05B-0C1D-4196-8B81-F88ECE64BC50}" destId="{6C428521-A619-489D-820C-8BF277607FF8}" srcOrd="2" destOrd="0" presId="urn:microsoft.com/office/officeart/2005/8/layout/cycle3"/>
    <dgm:cxn modelId="{386C1647-D26E-40CF-AD8C-3D1343D730F0}" type="presParOf" srcId="{5559F05B-0C1D-4196-8B81-F88ECE64BC50}" destId="{80EE337C-DCBC-419F-9583-B15D882E2E52}" srcOrd="3" destOrd="0" presId="urn:microsoft.com/office/officeart/2005/8/layout/cycle3"/>
    <dgm:cxn modelId="{D273BF9F-324E-43AA-B808-611EF76364A6}" type="presParOf" srcId="{5559F05B-0C1D-4196-8B81-F88ECE64BC50}" destId="{8D62D0E0-9C05-40C9-897C-9B65DFF7FECB}" srcOrd="4" destOrd="0" presId="urn:microsoft.com/office/officeart/2005/8/layout/cycle3"/>
    <dgm:cxn modelId="{F03803E7-3B9E-4F0B-AA0F-1ADC6D6B98E2}" type="presParOf" srcId="{5559F05B-0C1D-4196-8B81-F88ECE64BC50}" destId="{7D8CE9B3-37DC-4828-8296-DB61888BF485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778A85-92B9-4E1F-914C-A1FBA9FE4A1D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20989C12-99C3-45A8-AC09-576C50A76975}">
      <dgm:prSet phldrT="[Tekst]" custT="1"/>
      <dgm:spPr/>
      <dgm:t>
        <a:bodyPr/>
        <a:lstStyle/>
        <a:p>
          <a:r>
            <a:rPr lang="pl-PL" sz="1800" dirty="0">
              <a:solidFill>
                <a:schemeClr val="tx1"/>
              </a:solidFill>
            </a:rPr>
            <a:t>Zadaje pytania związane z potrzebami </a:t>
          </a:r>
        </a:p>
        <a:p>
          <a:r>
            <a:rPr lang="pl-PL" sz="1800" dirty="0">
              <a:solidFill>
                <a:schemeClr val="tx1"/>
              </a:solidFill>
            </a:rPr>
            <a:t>i celami  </a:t>
          </a:r>
          <a:r>
            <a:rPr lang="pl-PL" sz="1800" dirty="0" err="1">
              <a:solidFill>
                <a:schemeClr val="tx1"/>
              </a:solidFill>
            </a:rPr>
            <a:t>Tutee</a:t>
          </a:r>
          <a:endParaRPr lang="pl-PL" sz="1800" dirty="0">
            <a:solidFill>
              <a:schemeClr val="tx1"/>
            </a:solidFill>
          </a:endParaRPr>
        </a:p>
      </dgm:t>
    </dgm:pt>
    <dgm:pt modelId="{BB1A5F92-4279-45E7-AB3A-2E4BB2B412D4}" type="parTrans" cxnId="{E796E6C4-90C3-4288-A853-B4D0DC5D532C}">
      <dgm:prSet/>
      <dgm:spPr/>
      <dgm:t>
        <a:bodyPr/>
        <a:lstStyle/>
        <a:p>
          <a:endParaRPr lang="pl-PL"/>
        </a:p>
      </dgm:t>
    </dgm:pt>
    <dgm:pt modelId="{9DDF3F60-DFA6-4CE1-BAE8-F240152A07D2}" type="sibTrans" cxnId="{E796E6C4-90C3-4288-A853-B4D0DC5D532C}">
      <dgm:prSet/>
      <dgm:spPr/>
      <dgm:t>
        <a:bodyPr/>
        <a:lstStyle/>
        <a:p>
          <a:endParaRPr lang="pl-PL"/>
        </a:p>
      </dgm:t>
    </dgm:pt>
    <dgm:pt modelId="{AF2C37C2-AB2E-4A38-9DA2-58040370A991}">
      <dgm:prSet phldrT="[Tekst]" custT="1"/>
      <dgm:spPr/>
      <dgm:t>
        <a:bodyPr/>
        <a:lstStyle/>
        <a:p>
          <a:r>
            <a:rPr lang="pl-PL" sz="1800" dirty="0">
              <a:solidFill>
                <a:schemeClr val="tx1"/>
              </a:solidFill>
            </a:rPr>
            <a:t>  Zadaje pytania konfrontujące wiedzę już uzyskaną od </a:t>
          </a:r>
          <a:r>
            <a:rPr lang="pl-PL" sz="1800" dirty="0" err="1">
              <a:solidFill>
                <a:schemeClr val="tx1"/>
              </a:solidFill>
            </a:rPr>
            <a:t>Tutee</a:t>
          </a:r>
          <a:r>
            <a:rPr lang="pl-PL" sz="1800" dirty="0">
              <a:solidFill>
                <a:schemeClr val="tx1"/>
              </a:solidFill>
            </a:rPr>
            <a:t> z aktualnymi informacjami przekazywanymi przez </a:t>
          </a:r>
          <a:r>
            <a:rPr lang="pl-PL" sz="1800" dirty="0" err="1">
              <a:solidFill>
                <a:schemeClr val="tx1"/>
              </a:solidFill>
            </a:rPr>
            <a:t>Tutee</a:t>
          </a:r>
          <a:endParaRPr lang="pl-PL" sz="1800" dirty="0">
            <a:solidFill>
              <a:schemeClr val="tx1"/>
            </a:solidFill>
          </a:endParaRPr>
        </a:p>
      </dgm:t>
    </dgm:pt>
    <dgm:pt modelId="{F9CC5BBC-59CB-4E99-A3C9-641EA674D038}" type="parTrans" cxnId="{0089C438-7EE4-4D6E-BDC7-0E0A29AC6137}">
      <dgm:prSet/>
      <dgm:spPr/>
      <dgm:t>
        <a:bodyPr/>
        <a:lstStyle/>
        <a:p>
          <a:endParaRPr lang="pl-PL"/>
        </a:p>
      </dgm:t>
    </dgm:pt>
    <dgm:pt modelId="{8563E704-125B-4473-948C-D6133D9C9161}" type="sibTrans" cxnId="{0089C438-7EE4-4D6E-BDC7-0E0A29AC6137}">
      <dgm:prSet/>
      <dgm:spPr/>
      <dgm:t>
        <a:bodyPr/>
        <a:lstStyle/>
        <a:p>
          <a:endParaRPr lang="pl-PL"/>
        </a:p>
      </dgm:t>
    </dgm:pt>
    <dgm:pt modelId="{96F3E16E-2AE6-4697-AC83-906EB8140D6D}">
      <dgm:prSet phldrT="[Tekst]" custT="1"/>
      <dgm:spPr/>
      <dgm:t>
        <a:bodyPr/>
        <a:lstStyle/>
        <a:p>
          <a:r>
            <a:rPr lang="pl-PL" sz="2000" dirty="0">
              <a:solidFill>
                <a:schemeClr val="tx1"/>
              </a:solidFill>
            </a:rPr>
            <a:t>Wychodzi w pytaniach poza sferę jawnych informacji</a:t>
          </a:r>
        </a:p>
      </dgm:t>
    </dgm:pt>
    <dgm:pt modelId="{E5C887CE-ADEF-4E3A-8A4F-42678EDCB174}" type="parTrans" cxnId="{D7D018B7-9A53-4BA7-80F1-633BA1BDE874}">
      <dgm:prSet/>
      <dgm:spPr/>
      <dgm:t>
        <a:bodyPr/>
        <a:lstStyle/>
        <a:p>
          <a:endParaRPr lang="pl-PL"/>
        </a:p>
      </dgm:t>
    </dgm:pt>
    <dgm:pt modelId="{74B16713-0061-43C5-88FD-961421008CA4}" type="sibTrans" cxnId="{D7D018B7-9A53-4BA7-80F1-633BA1BDE874}">
      <dgm:prSet/>
      <dgm:spPr/>
      <dgm:t>
        <a:bodyPr/>
        <a:lstStyle/>
        <a:p>
          <a:endParaRPr lang="pl-PL"/>
        </a:p>
      </dgm:t>
    </dgm:pt>
    <dgm:pt modelId="{34AB24D3-A937-46F0-BD1A-DFF6D7EE28DF}">
      <dgm:prSet phldrT="[Tekst]" custT="1"/>
      <dgm:spPr/>
      <dgm:t>
        <a:bodyPr/>
        <a:lstStyle/>
        <a:p>
          <a:r>
            <a:rPr lang="pl-PL" sz="2000" dirty="0">
              <a:solidFill>
                <a:schemeClr val="tx1"/>
              </a:solidFill>
            </a:rPr>
            <a:t>Podsumowuje cyklicznie ustalenia/informacje od </a:t>
          </a:r>
          <a:r>
            <a:rPr lang="pl-PL" sz="2000" dirty="0" err="1">
              <a:solidFill>
                <a:schemeClr val="tx1"/>
              </a:solidFill>
            </a:rPr>
            <a:t>Tutee</a:t>
          </a:r>
          <a:endParaRPr lang="pl-PL" sz="2000" dirty="0">
            <a:solidFill>
              <a:schemeClr val="tx1"/>
            </a:solidFill>
          </a:endParaRPr>
        </a:p>
      </dgm:t>
    </dgm:pt>
    <dgm:pt modelId="{F0324FBA-DACE-4600-9B81-6F3D928D4746}" type="parTrans" cxnId="{323CA8D0-5D27-4282-9006-7C05F6EC94C0}">
      <dgm:prSet/>
      <dgm:spPr/>
      <dgm:t>
        <a:bodyPr/>
        <a:lstStyle/>
        <a:p>
          <a:endParaRPr lang="pl-PL"/>
        </a:p>
      </dgm:t>
    </dgm:pt>
    <dgm:pt modelId="{4229CFA1-4E7D-4A3E-B588-A0C41776FADE}" type="sibTrans" cxnId="{323CA8D0-5D27-4282-9006-7C05F6EC94C0}">
      <dgm:prSet/>
      <dgm:spPr/>
      <dgm:t>
        <a:bodyPr/>
        <a:lstStyle/>
        <a:p>
          <a:endParaRPr lang="pl-PL"/>
        </a:p>
      </dgm:t>
    </dgm:pt>
    <dgm:pt modelId="{C609164A-56A9-43A0-89A7-EE663289EB16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Systematycznie sprawdza zgodność przebiegu rozmowy z potrzebami i celami </a:t>
          </a:r>
          <a:r>
            <a:rPr lang="pl-PL" dirty="0" err="1">
              <a:solidFill>
                <a:schemeClr val="tx1"/>
              </a:solidFill>
            </a:rPr>
            <a:t>Tutee</a:t>
          </a:r>
          <a:endParaRPr lang="pl-PL" dirty="0">
            <a:solidFill>
              <a:schemeClr val="tx1"/>
            </a:solidFill>
          </a:endParaRPr>
        </a:p>
      </dgm:t>
    </dgm:pt>
    <dgm:pt modelId="{8EDF8EB2-25F5-4A24-9957-330AE712672C}" type="parTrans" cxnId="{9FB36C91-2E46-4FF8-949B-900EC114B1C7}">
      <dgm:prSet/>
      <dgm:spPr/>
      <dgm:t>
        <a:bodyPr/>
        <a:lstStyle/>
        <a:p>
          <a:endParaRPr lang="pl-PL"/>
        </a:p>
      </dgm:t>
    </dgm:pt>
    <dgm:pt modelId="{C5729A0D-519F-407E-BCB5-A2F11E9EEA7C}" type="sibTrans" cxnId="{9FB36C91-2E46-4FF8-949B-900EC114B1C7}">
      <dgm:prSet/>
      <dgm:spPr/>
      <dgm:t>
        <a:bodyPr/>
        <a:lstStyle/>
        <a:p>
          <a:endParaRPr lang="pl-PL"/>
        </a:p>
      </dgm:t>
    </dgm:pt>
    <dgm:pt modelId="{66908302-9FED-4D26-98C2-ED7C6F4AE571}" type="pres">
      <dgm:prSet presAssocID="{CB778A85-92B9-4E1F-914C-A1FBA9FE4A1D}" presName="Name0" presStyleCnt="0">
        <dgm:presLayoutVars>
          <dgm:dir/>
          <dgm:resizeHandles val="exact"/>
        </dgm:presLayoutVars>
      </dgm:prSet>
      <dgm:spPr/>
    </dgm:pt>
    <dgm:pt modelId="{5559F05B-0C1D-4196-8B81-F88ECE64BC50}" type="pres">
      <dgm:prSet presAssocID="{CB778A85-92B9-4E1F-914C-A1FBA9FE4A1D}" presName="cycle" presStyleCnt="0"/>
      <dgm:spPr/>
    </dgm:pt>
    <dgm:pt modelId="{7EF53337-D350-413B-8D02-B4A737A12DB1}" type="pres">
      <dgm:prSet presAssocID="{20989C12-99C3-45A8-AC09-576C50A76975}" presName="nodeFirstNode" presStyleLbl="node1" presStyleIdx="0" presStyleCnt="5" custScaleX="135171" custScaleY="102787">
        <dgm:presLayoutVars>
          <dgm:bulletEnabled val="1"/>
        </dgm:presLayoutVars>
      </dgm:prSet>
      <dgm:spPr/>
    </dgm:pt>
    <dgm:pt modelId="{2AFC559D-F04E-4963-9F98-CA0704583AB3}" type="pres">
      <dgm:prSet presAssocID="{9DDF3F60-DFA6-4CE1-BAE8-F240152A07D2}" presName="sibTransFirstNode" presStyleLbl="bgShp" presStyleIdx="0" presStyleCnt="1"/>
      <dgm:spPr/>
    </dgm:pt>
    <dgm:pt modelId="{6C428521-A619-489D-820C-8BF277607FF8}" type="pres">
      <dgm:prSet presAssocID="{AF2C37C2-AB2E-4A38-9DA2-58040370A991}" presName="nodeFollowingNodes" presStyleLbl="node1" presStyleIdx="1" presStyleCnt="5" custScaleX="129690" custScaleY="138241">
        <dgm:presLayoutVars>
          <dgm:bulletEnabled val="1"/>
        </dgm:presLayoutVars>
      </dgm:prSet>
      <dgm:spPr/>
    </dgm:pt>
    <dgm:pt modelId="{80EE337C-DCBC-419F-9583-B15D882E2E52}" type="pres">
      <dgm:prSet presAssocID="{96F3E16E-2AE6-4697-AC83-906EB8140D6D}" presName="nodeFollowingNodes" presStyleLbl="node1" presStyleIdx="2" presStyleCnt="5" custScaleX="104681" custScaleY="168643">
        <dgm:presLayoutVars>
          <dgm:bulletEnabled val="1"/>
        </dgm:presLayoutVars>
      </dgm:prSet>
      <dgm:spPr/>
    </dgm:pt>
    <dgm:pt modelId="{8D62D0E0-9C05-40C9-897C-9B65DFF7FECB}" type="pres">
      <dgm:prSet presAssocID="{34AB24D3-A937-46F0-BD1A-DFF6D7EE28DF}" presName="nodeFollowingNodes" presStyleLbl="node1" presStyleIdx="3" presStyleCnt="5" custScaleX="103557" custScaleY="172976">
        <dgm:presLayoutVars>
          <dgm:bulletEnabled val="1"/>
        </dgm:presLayoutVars>
      </dgm:prSet>
      <dgm:spPr/>
    </dgm:pt>
    <dgm:pt modelId="{7D8CE9B3-37DC-4828-8296-DB61888BF485}" type="pres">
      <dgm:prSet presAssocID="{C609164A-56A9-43A0-89A7-EE663289EB16}" presName="nodeFollowingNodes" presStyleLbl="node1" presStyleIdx="4" presStyleCnt="5" custScaleY="154223">
        <dgm:presLayoutVars>
          <dgm:bulletEnabled val="1"/>
        </dgm:presLayoutVars>
      </dgm:prSet>
      <dgm:spPr/>
    </dgm:pt>
  </dgm:ptLst>
  <dgm:cxnLst>
    <dgm:cxn modelId="{8133E912-7BC7-4549-AFC1-BF098ACFC955}" type="presOf" srcId="{34AB24D3-A937-46F0-BD1A-DFF6D7EE28DF}" destId="{8D62D0E0-9C05-40C9-897C-9B65DFF7FECB}" srcOrd="0" destOrd="0" presId="urn:microsoft.com/office/officeart/2005/8/layout/cycle3"/>
    <dgm:cxn modelId="{61ABB622-4A4A-4793-AD3C-D23001509384}" type="presOf" srcId="{96F3E16E-2AE6-4697-AC83-906EB8140D6D}" destId="{80EE337C-DCBC-419F-9583-B15D882E2E52}" srcOrd="0" destOrd="0" presId="urn:microsoft.com/office/officeart/2005/8/layout/cycle3"/>
    <dgm:cxn modelId="{2CEC1C27-2C8E-4335-88C3-13393E32F2B0}" type="presOf" srcId="{AF2C37C2-AB2E-4A38-9DA2-58040370A991}" destId="{6C428521-A619-489D-820C-8BF277607FF8}" srcOrd="0" destOrd="0" presId="urn:microsoft.com/office/officeart/2005/8/layout/cycle3"/>
    <dgm:cxn modelId="{0089C438-7EE4-4D6E-BDC7-0E0A29AC6137}" srcId="{CB778A85-92B9-4E1F-914C-A1FBA9FE4A1D}" destId="{AF2C37C2-AB2E-4A38-9DA2-58040370A991}" srcOrd="1" destOrd="0" parTransId="{F9CC5BBC-59CB-4E99-A3C9-641EA674D038}" sibTransId="{8563E704-125B-4473-948C-D6133D9C9161}"/>
    <dgm:cxn modelId="{D15C6057-FE03-4F60-8C25-138A4C6C0DD9}" type="presOf" srcId="{CB778A85-92B9-4E1F-914C-A1FBA9FE4A1D}" destId="{66908302-9FED-4D26-98C2-ED7C6F4AE571}" srcOrd="0" destOrd="0" presId="urn:microsoft.com/office/officeart/2005/8/layout/cycle3"/>
    <dgm:cxn modelId="{9FB36C91-2E46-4FF8-949B-900EC114B1C7}" srcId="{CB778A85-92B9-4E1F-914C-A1FBA9FE4A1D}" destId="{C609164A-56A9-43A0-89A7-EE663289EB16}" srcOrd="4" destOrd="0" parTransId="{8EDF8EB2-25F5-4A24-9957-330AE712672C}" sibTransId="{C5729A0D-519F-407E-BCB5-A2F11E9EEA7C}"/>
    <dgm:cxn modelId="{D7D018B7-9A53-4BA7-80F1-633BA1BDE874}" srcId="{CB778A85-92B9-4E1F-914C-A1FBA9FE4A1D}" destId="{96F3E16E-2AE6-4697-AC83-906EB8140D6D}" srcOrd="2" destOrd="0" parTransId="{E5C887CE-ADEF-4E3A-8A4F-42678EDCB174}" sibTransId="{74B16713-0061-43C5-88FD-961421008CA4}"/>
    <dgm:cxn modelId="{E796E6C4-90C3-4288-A853-B4D0DC5D532C}" srcId="{CB778A85-92B9-4E1F-914C-A1FBA9FE4A1D}" destId="{20989C12-99C3-45A8-AC09-576C50A76975}" srcOrd="0" destOrd="0" parTransId="{BB1A5F92-4279-45E7-AB3A-2E4BB2B412D4}" sibTransId="{9DDF3F60-DFA6-4CE1-BAE8-F240152A07D2}"/>
    <dgm:cxn modelId="{9C2531CF-7692-495D-9767-B0D17D542CDD}" type="presOf" srcId="{C609164A-56A9-43A0-89A7-EE663289EB16}" destId="{7D8CE9B3-37DC-4828-8296-DB61888BF485}" srcOrd="0" destOrd="0" presId="urn:microsoft.com/office/officeart/2005/8/layout/cycle3"/>
    <dgm:cxn modelId="{323CA8D0-5D27-4282-9006-7C05F6EC94C0}" srcId="{CB778A85-92B9-4E1F-914C-A1FBA9FE4A1D}" destId="{34AB24D3-A937-46F0-BD1A-DFF6D7EE28DF}" srcOrd="3" destOrd="0" parTransId="{F0324FBA-DACE-4600-9B81-6F3D928D4746}" sibTransId="{4229CFA1-4E7D-4A3E-B588-A0C41776FADE}"/>
    <dgm:cxn modelId="{F04EC0DC-5EB6-488E-AA10-1F7F9BCFE01B}" type="presOf" srcId="{9DDF3F60-DFA6-4CE1-BAE8-F240152A07D2}" destId="{2AFC559D-F04E-4963-9F98-CA0704583AB3}" srcOrd="0" destOrd="0" presId="urn:microsoft.com/office/officeart/2005/8/layout/cycle3"/>
    <dgm:cxn modelId="{24FA00E0-8DBA-4480-92E4-5F55502918E3}" type="presOf" srcId="{20989C12-99C3-45A8-AC09-576C50A76975}" destId="{7EF53337-D350-413B-8D02-B4A737A12DB1}" srcOrd="0" destOrd="0" presId="urn:microsoft.com/office/officeart/2005/8/layout/cycle3"/>
    <dgm:cxn modelId="{942E8C93-BF15-48FD-9FBB-82926310D28C}" type="presParOf" srcId="{66908302-9FED-4D26-98C2-ED7C6F4AE571}" destId="{5559F05B-0C1D-4196-8B81-F88ECE64BC50}" srcOrd="0" destOrd="0" presId="urn:microsoft.com/office/officeart/2005/8/layout/cycle3"/>
    <dgm:cxn modelId="{33E9FDD0-128C-4AD7-89BC-8A748DEB9C60}" type="presParOf" srcId="{5559F05B-0C1D-4196-8B81-F88ECE64BC50}" destId="{7EF53337-D350-413B-8D02-B4A737A12DB1}" srcOrd="0" destOrd="0" presId="urn:microsoft.com/office/officeart/2005/8/layout/cycle3"/>
    <dgm:cxn modelId="{CBBF7A8D-7884-4ADE-ADB5-710265BD40BD}" type="presParOf" srcId="{5559F05B-0C1D-4196-8B81-F88ECE64BC50}" destId="{2AFC559D-F04E-4963-9F98-CA0704583AB3}" srcOrd="1" destOrd="0" presId="urn:microsoft.com/office/officeart/2005/8/layout/cycle3"/>
    <dgm:cxn modelId="{C8F51A7F-594B-4DF6-900F-A2EB89A31C99}" type="presParOf" srcId="{5559F05B-0C1D-4196-8B81-F88ECE64BC50}" destId="{6C428521-A619-489D-820C-8BF277607FF8}" srcOrd="2" destOrd="0" presId="urn:microsoft.com/office/officeart/2005/8/layout/cycle3"/>
    <dgm:cxn modelId="{386C1647-D26E-40CF-AD8C-3D1343D730F0}" type="presParOf" srcId="{5559F05B-0C1D-4196-8B81-F88ECE64BC50}" destId="{80EE337C-DCBC-419F-9583-B15D882E2E52}" srcOrd="3" destOrd="0" presId="urn:microsoft.com/office/officeart/2005/8/layout/cycle3"/>
    <dgm:cxn modelId="{D273BF9F-324E-43AA-B808-611EF76364A6}" type="presParOf" srcId="{5559F05B-0C1D-4196-8B81-F88ECE64BC50}" destId="{8D62D0E0-9C05-40C9-897C-9B65DFF7FECB}" srcOrd="4" destOrd="0" presId="urn:microsoft.com/office/officeart/2005/8/layout/cycle3"/>
    <dgm:cxn modelId="{F03803E7-3B9E-4F0B-AA0F-1ADC6D6B98E2}" type="presParOf" srcId="{5559F05B-0C1D-4196-8B81-F88ECE64BC50}" destId="{7D8CE9B3-37DC-4828-8296-DB61888BF485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B778A85-92B9-4E1F-914C-A1FBA9FE4A1D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20989C12-99C3-45A8-AC09-576C50A76975}">
      <dgm:prSet phldrT="[Tekst]" custT="1"/>
      <dgm:spPr/>
      <dgm:t>
        <a:bodyPr/>
        <a:lstStyle/>
        <a:p>
          <a:r>
            <a:rPr lang="pl-PL" sz="2400" dirty="0">
              <a:solidFill>
                <a:schemeClr val="tx1"/>
              </a:solidFill>
            </a:rPr>
            <a:t>Przekazuje wiedzę</a:t>
          </a:r>
        </a:p>
      </dgm:t>
    </dgm:pt>
    <dgm:pt modelId="{BB1A5F92-4279-45E7-AB3A-2E4BB2B412D4}" type="parTrans" cxnId="{E796E6C4-90C3-4288-A853-B4D0DC5D532C}">
      <dgm:prSet/>
      <dgm:spPr/>
      <dgm:t>
        <a:bodyPr/>
        <a:lstStyle/>
        <a:p>
          <a:endParaRPr lang="pl-PL"/>
        </a:p>
      </dgm:t>
    </dgm:pt>
    <dgm:pt modelId="{9DDF3F60-DFA6-4CE1-BAE8-F240152A07D2}" type="sibTrans" cxnId="{E796E6C4-90C3-4288-A853-B4D0DC5D532C}">
      <dgm:prSet/>
      <dgm:spPr/>
      <dgm:t>
        <a:bodyPr/>
        <a:lstStyle/>
        <a:p>
          <a:endParaRPr lang="pl-PL"/>
        </a:p>
      </dgm:t>
    </dgm:pt>
    <dgm:pt modelId="{AF2C37C2-AB2E-4A38-9DA2-58040370A991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  Pobudza krytyczne myślenie</a:t>
          </a:r>
        </a:p>
      </dgm:t>
    </dgm:pt>
    <dgm:pt modelId="{F9CC5BBC-59CB-4E99-A3C9-641EA674D038}" type="parTrans" cxnId="{0089C438-7EE4-4D6E-BDC7-0E0A29AC6137}">
      <dgm:prSet/>
      <dgm:spPr/>
      <dgm:t>
        <a:bodyPr/>
        <a:lstStyle/>
        <a:p>
          <a:endParaRPr lang="pl-PL"/>
        </a:p>
      </dgm:t>
    </dgm:pt>
    <dgm:pt modelId="{8563E704-125B-4473-948C-D6133D9C9161}" type="sibTrans" cxnId="{0089C438-7EE4-4D6E-BDC7-0E0A29AC6137}">
      <dgm:prSet/>
      <dgm:spPr/>
      <dgm:t>
        <a:bodyPr/>
        <a:lstStyle/>
        <a:p>
          <a:endParaRPr lang="pl-PL"/>
        </a:p>
      </dgm:t>
    </dgm:pt>
    <dgm:pt modelId="{96F3E16E-2AE6-4697-AC83-906EB8140D6D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Wzmacnia kreatywność </a:t>
          </a:r>
          <a:r>
            <a:rPr lang="pl-PL" dirty="0" err="1">
              <a:solidFill>
                <a:schemeClr val="tx1"/>
              </a:solidFill>
            </a:rPr>
            <a:t>Tutee</a:t>
          </a:r>
          <a:r>
            <a:rPr lang="pl-PL" dirty="0">
              <a:solidFill>
                <a:schemeClr val="tx1"/>
              </a:solidFill>
            </a:rPr>
            <a:t> </a:t>
          </a:r>
        </a:p>
      </dgm:t>
    </dgm:pt>
    <dgm:pt modelId="{E5C887CE-ADEF-4E3A-8A4F-42678EDCB174}" type="parTrans" cxnId="{D7D018B7-9A53-4BA7-80F1-633BA1BDE874}">
      <dgm:prSet/>
      <dgm:spPr/>
      <dgm:t>
        <a:bodyPr/>
        <a:lstStyle/>
        <a:p>
          <a:endParaRPr lang="pl-PL"/>
        </a:p>
      </dgm:t>
    </dgm:pt>
    <dgm:pt modelId="{74B16713-0061-43C5-88FD-961421008CA4}" type="sibTrans" cxnId="{D7D018B7-9A53-4BA7-80F1-633BA1BDE874}">
      <dgm:prSet/>
      <dgm:spPr/>
      <dgm:t>
        <a:bodyPr/>
        <a:lstStyle/>
        <a:p>
          <a:endParaRPr lang="pl-PL"/>
        </a:p>
      </dgm:t>
    </dgm:pt>
    <dgm:pt modelId="{34AB24D3-A937-46F0-BD1A-DFF6D7EE28DF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Daje inspirujące wskazówki </a:t>
          </a:r>
        </a:p>
      </dgm:t>
    </dgm:pt>
    <dgm:pt modelId="{F0324FBA-DACE-4600-9B81-6F3D928D4746}" type="parTrans" cxnId="{323CA8D0-5D27-4282-9006-7C05F6EC94C0}">
      <dgm:prSet/>
      <dgm:spPr/>
      <dgm:t>
        <a:bodyPr/>
        <a:lstStyle/>
        <a:p>
          <a:endParaRPr lang="pl-PL"/>
        </a:p>
      </dgm:t>
    </dgm:pt>
    <dgm:pt modelId="{4229CFA1-4E7D-4A3E-B588-A0C41776FADE}" type="sibTrans" cxnId="{323CA8D0-5D27-4282-9006-7C05F6EC94C0}">
      <dgm:prSet/>
      <dgm:spPr/>
      <dgm:t>
        <a:bodyPr/>
        <a:lstStyle/>
        <a:p>
          <a:endParaRPr lang="pl-PL"/>
        </a:p>
      </dgm:t>
    </dgm:pt>
    <dgm:pt modelId="{C609164A-56A9-43A0-89A7-EE663289EB16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Udziela rozwojowej informacji zwrotnej</a:t>
          </a:r>
        </a:p>
      </dgm:t>
    </dgm:pt>
    <dgm:pt modelId="{8EDF8EB2-25F5-4A24-9957-330AE712672C}" type="parTrans" cxnId="{9FB36C91-2E46-4FF8-949B-900EC114B1C7}">
      <dgm:prSet/>
      <dgm:spPr/>
      <dgm:t>
        <a:bodyPr/>
        <a:lstStyle/>
        <a:p>
          <a:endParaRPr lang="pl-PL"/>
        </a:p>
      </dgm:t>
    </dgm:pt>
    <dgm:pt modelId="{C5729A0D-519F-407E-BCB5-A2F11E9EEA7C}" type="sibTrans" cxnId="{9FB36C91-2E46-4FF8-949B-900EC114B1C7}">
      <dgm:prSet/>
      <dgm:spPr/>
      <dgm:t>
        <a:bodyPr/>
        <a:lstStyle/>
        <a:p>
          <a:endParaRPr lang="pl-PL"/>
        </a:p>
      </dgm:t>
    </dgm:pt>
    <dgm:pt modelId="{66908302-9FED-4D26-98C2-ED7C6F4AE571}" type="pres">
      <dgm:prSet presAssocID="{CB778A85-92B9-4E1F-914C-A1FBA9FE4A1D}" presName="Name0" presStyleCnt="0">
        <dgm:presLayoutVars>
          <dgm:dir/>
          <dgm:resizeHandles val="exact"/>
        </dgm:presLayoutVars>
      </dgm:prSet>
      <dgm:spPr/>
    </dgm:pt>
    <dgm:pt modelId="{5559F05B-0C1D-4196-8B81-F88ECE64BC50}" type="pres">
      <dgm:prSet presAssocID="{CB778A85-92B9-4E1F-914C-A1FBA9FE4A1D}" presName="cycle" presStyleCnt="0"/>
      <dgm:spPr/>
    </dgm:pt>
    <dgm:pt modelId="{7EF53337-D350-413B-8D02-B4A737A12DB1}" type="pres">
      <dgm:prSet presAssocID="{20989C12-99C3-45A8-AC09-576C50A76975}" presName="nodeFirstNode" presStyleLbl="node1" presStyleIdx="0" presStyleCnt="5" custScaleX="128779">
        <dgm:presLayoutVars>
          <dgm:bulletEnabled val="1"/>
        </dgm:presLayoutVars>
      </dgm:prSet>
      <dgm:spPr/>
    </dgm:pt>
    <dgm:pt modelId="{2AFC559D-F04E-4963-9F98-CA0704583AB3}" type="pres">
      <dgm:prSet presAssocID="{9DDF3F60-DFA6-4CE1-BAE8-F240152A07D2}" presName="sibTransFirstNode" presStyleLbl="bgShp" presStyleIdx="0" presStyleCnt="1"/>
      <dgm:spPr/>
    </dgm:pt>
    <dgm:pt modelId="{6C428521-A619-489D-820C-8BF277607FF8}" type="pres">
      <dgm:prSet presAssocID="{AF2C37C2-AB2E-4A38-9DA2-58040370A991}" presName="nodeFollowingNodes" presStyleLbl="node1" presStyleIdx="1" presStyleCnt="5" custScaleY="158053">
        <dgm:presLayoutVars>
          <dgm:bulletEnabled val="1"/>
        </dgm:presLayoutVars>
      </dgm:prSet>
      <dgm:spPr/>
    </dgm:pt>
    <dgm:pt modelId="{80EE337C-DCBC-419F-9583-B15D882E2E52}" type="pres">
      <dgm:prSet presAssocID="{96F3E16E-2AE6-4697-AC83-906EB8140D6D}" presName="nodeFollowingNodes" presStyleLbl="node1" presStyleIdx="2" presStyleCnt="5" custScaleY="153258">
        <dgm:presLayoutVars>
          <dgm:bulletEnabled val="1"/>
        </dgm:presLayoutVars>
      </dgm:prSet>
      <dgm:spPr/>
    </dgm:pt>
    <dgm:pt modelId="{8D62D0E0-9C05-40C9-897C-9B65DFF7FECB}" type="pres">
      <dgm:prSet presAssocID="{34AB24D3-A937-46F0-BD1A-DFF6D7EE28DF}" presName="nodeFollowingNodes" presStyleLbl="node1" presStyleIdx="3" presStyleCnt="5" custScaleY="152385">
        <dgm:presLayoutVars>
          <dgm:bulletEnabled val="1"/>
        </dgm:presLayoutVars>
      </dgm:prSet>
      <dgm:spPr/>
    </dgm:pt>
    <dgm:pt modelId="{7D8CE9B3-37DC-4828-8296-DB61888BF485}" type="pres">
      <dgm:prSet presAssocID="{C609164A-56A9-43A0-89A7-EE663289EB16}" presName="nodeFollowingNodes" presStyleLbl="node1" presStyleIdx="4" presStyleCnt="5" custScaleY="139114">
        <dgm:presLayoutVars>
          <dgm:bulletEnabled val="1"/>
        </dgm:presLayoutVars>
      </dgm:prSet>
      <dgm:spPr/>
    </dgm:pt>
  </dgm:ptLst>
  <dgm:cxnLst>
    <dgm:cxn modelId="{8133E912-7BC7-4549-AFC1-BF098ACFC955}" type="presOf" srcId="{34AB24D3-A937-46F0-BD1A-DFF6D7EE28DF}" destId="{8D62D0E0-9C05-40C9-897C-9B65DFF7FECB}" srcOrd="0" destOrd="0" presId="urn:microsoft.com/office/officeart/2005/8/layout/cycle3"/>
    <dgm:cxn modelId="{61ABB622-4A4A-4793-AD3C-D23001509384}" type="presOf" srcId="{96F3E16E-2AE6-4697-AC83-906EB8140D6D}" destId="{80EE337C-DCBC-419F-9583-B15D882E2E52}" srcOrd="0" destOrd="0" presId="urn:microsoft.com/office/officeart/2005/8/layout/cycle3"/>
    <dgm:cxn modelId="{2CEC1C27-2C8E-4335-88C3-13393E32F2B0}" type="presOf" srcId="{AF2C37C2-AB2E-4A38-9DA2-58040370A991}" destId="{6C428521-A619-489D-820C-8BF277607FF8}" srcOrd="0" destOrd="0" presId="urn:microsoft.com/office/officeart/2005/8/layout/cycle3"/>
    <dgm:cxn modelId="{0089C438-7EE4-4D6E-BDC7-0E0A29AC6137}" srcId="{CB778A85-92B9-4E1F-914C-A1FBA9FE4A1D}" destId="{AF2C37C2-AB2E-4A38-9DA2-58040370A991}" srcOrd="1" destOrd="0" parTransId="{F9CC5BBC-59CB-4E99-A3C9-641EA674D038}" sibTransId="{8563E704-125B-4473-948C-D6133D9C9161}"/>
    <dgm:cxn modelId="{D15C6057-FE03-4F60-8C25-138A4C6C0DD9}" type="presOf" srcId="{CB778A85-92B9-4E1F-914C-A1FBA9FE4A1D}" destId="{66908302-9FED-4D26-98C2-ED7C6F4AE571}" srcOrd="0" destOrd="0" presId="urn:microsoft.com/office/officeart/2005/8/layout/cycle3"/>
    <dgm:cxn modelId="{9FB36C91-2E46-4FF8-949B-900EC114B1C7}" srcId="{CB778A85-92B9-4E1F-914C-A1FBA9FE4A1D}" destId="{C609164A-56A9-43A0-89A7-EE663289EB16}" srcOrd="4" destOrd="0" parTransId="{8EDF8EB2-25F5-4A24-9957-330AE712672C}" sibTransId="{C5729A0D-519F-407E-BCB5-A2F11E9EEA7C}"/>
    <dgm:cxn modelId="{D7D018B7-9A53-4BA7-80F1-633BA1BDE874}" srcId="{CB778A85-92B9-4E1F-914C-A1FBA9FE4A1D}" destId="{96F3E16E-2AE6-4697-AC83-906EB8140D6D}" srcOrd="2" destOrd="0" parTransId="{E5C887CE-ADEF-4E3A-8A4F-42678EDCB174}" sibTransId="{74B16713-0061-43C5-88FD-961421008CA4}"/>
    <dgm:cxn modelId="{E796E6C4-90C3-4288-A853-B4D0DC5D532C}" srcId="{CB778A85-92B9-4E1F-914C-A1FBA9FE4A1D}" destId="{20989C12-99C3-45A8-AC09-576C50A76975}" srcOrd="0" destOrd="0" parTransId="{BB1A5F92-4279-45E7-AB3A-2E4BB2B412D4}" sibTransId="{9DDF3F60-DFA6-4CE1-BAE8-F240152A07D2}"/>
    <dgm:cxn modelId="{9C2531CF-7692-495D-9767-B0D17D542CDD}" type="presOf" srcId="{C609164A-56A9-43A0-89A7-EE663289EB16}" destId="{7D8CE9B3-37DC-4828-8296-DB61888BF485}" srcOrd="0" destOrd="0" presId="urn:microsoft.com/office/officeart/2005/8/layout/cycle3"/>
    <dgm:cxn modelId="{323CA8D0-5D27-4282-9006-7C05F6EC94C0}" srcId="{CB778A85-92B9-4E1F-914C-A1FBA9FE4A1D}" destId="{34AB24D3-A937-46F0-BD1A-DFF6D7EE28DF}" srcOrd="3" destOrd="0" parTransId="{F0324FBA-DACE-4600-9B81-6F3D928D4746}" sibTransId="{4229CFA1-4E7D-4A3E-B588-A0C41776FADE}"/>
    <dgm:cxn modelId="{F04EC0DC-5EB6-488E-AA10-1F7F9BCFE01B}" type="presOf" srcId="{9DDF3F60-DFA6-4CE1-BAE8-F240152A07D2}" destId="{2AFC559D-F04E-4963-9F98-CA0704583AB3}" srcOrd="0" destOrd="0" presId="urn:microsoft.com/office/officeart/2005/8/layout/cycle3"/>
    <dgm:cxn modelId="{24FA00E0-8DBA-4480-92E4-5F55502918E3}" type="presOf" srcId="{20989C12-99C3-45A8-AC09-576C50A76975}" destId="{7EF53337-D350-413B-8D02-B4A737A12DB1}" srcOrd="0" destOrd="0" presId="urn:microsoft.com/office/officeart/2005/8/layout/cycle3"/>
    <dgm:cxn modelId="{942E8C93-BF15-48FD-9FBB-82926310D28C}" type="presParOf" srcId="{66908302-9FED-4D26-98C2-ED7C6F4AE571}" destId="{5559F05B-0C1D-4196-8B81-F88ECE64BC50}" srcOrd="0" destOrd="0" presId="urn:microsoft.com/office/officeart/2005/8/layout/cycle3"/>
    <dgm:cxn modelId="{33E9FDD0-128C-4AD7-89BC-8A748DEB9C60}" type="presParOf" srcId="{5559F05B-0C1D-4196-8B81-F88ECE64BC50}" destId="{7EF53337-D350-413B-8D02-B4A737A12DB1}" srcOrd="0" destOrd="0" presId="urn:microsoft.com/office/officeart/2005/8/layout/cycle3"/>
    <dgm:cxn modelId="{CBBF7A8D-7884-4ADE-ADB5-710265BD40BD}" type="presParOf" srcId="{5559F05B-0C1D-4196-8B81-F88ECE64BC50}" destId="{2AFC559D-F04E-4963-9F98-CA0704583AB3}" srcOrd="1" destOrd="0" presId="urn:microsoft.com/office/officeart/2005/8/layout/cycle3"/>
    <dgm:cxn modelId="{C8F51A7F-594B-4DF6-900F-A2EB89A31C99}" type="presParOf" srcId="{5559F05B-0C1D-4196-8B81-F88ECE64BC50}" destId="{6C428521-A619-489D-820C-8BF277607FF8}" srcOrd="2" destOrd="0" presId="urn:microsoft.com/office/officeart/2005/8/layout/cycle3"/>
    <dgm:cxn modelId="{386C1647-D26E-40CF-AD8C-3D1343D730F0}" type="presParOf" srcId="{5559F05B-0C1D-4196-8B81-F88ECE64BC50}" destId="{80EE337C-DCBC-419F-9583-B15D882E2E52}" srcOrd="3" destOrd="0" presId="urn:microsoft.com/office/officeart/2005/8/layout/cycle3"/>
    <dgm:cxn modelId="{D273BF9F-324E-43AA-B808-611EF76364A6}" type="presParOf" srcId="{5559F05B-0C1D-4196-8B81-F88ECE64BC50}" destId="{8D62D0E0-9C05-40C9-897C-9B65DFF7FECB}" srcOrd="4" destOrd="0" presId="urn:microsoft.com/office/officeart/2005/8/layout/cycle3"/>
    <dgm:cxn modelId="{F03803E7-3B9E-4F0B-AA0F-1ADC6D6B98E2}" type="presParOf" srcId="{5559F05B-0C1D-4196-8B81-F88ECE64BC50}" destId="{7D8CE9B3-37DC-4828-8296-DB61888BF485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FC559D-F04E-4963-9F98-CA0704583AB3}">
      <dsp:nvSpPr>
        <dsp:cNvPr id="0" name=""/>
        <dsp:cNvSpPr/>
      </dsp:nvSpPr>
      <dsp:spPr>
        <a:xfrm>
          <a:off x="2849546" y="-27825"/>
          <a:ext cx="4307394" cy="4307394"/>
        </a:xfrm>
        <a:prstGeom prst="circularArrow">
          <a:avLst>
            <a:gd name="adj1" fmla="val 5544"/>
            <a:gd name="adj2" fmla="val 330680"/>
            <a:gd name="adj3" fmla="val 13736417"/>
            <a:gd name="adj4" fmla="val 17410056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F53337-D350-413B-8D02-B4A737A12DB1}">
      <dsp:nvSpPr>
        <dsp:cNvPr id="0" name=""/>
        <dsp:cNvSpPr/>
      </dsp:nvSpPr>
      <dsp:spPr>
        <a:xfrm>
          <a:off x="3977613" y="1414"/>
          <a:ext cx="2051260" cy="10256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1"/>
              </a:solidFill>
            </a:rPr>
            <a:t>Podąża za potrzebami i celami </a:t>
          </a:r>
          <a:r>
            <a:rPr lang="pl-PL" sz="1800" kern="1200" dirty="0" err="1">
              <a:solidFill>
                <a:schemeClr val="tx1"/>
              </a:solidFill>
            </a:rPr>
            <a:t>Tutee</a:t>
          </a:r>
          <a:r>
            <a:rPr lang="pl-PL" sz="1800" kern="1200" dirty="0">
              <a:solidFill>
                <a:schemeClr val="tx1"/>
              </a:solidFill>
            </a:rPr>
            <a:t>  uważnie słuchając </a:t>
          </a:r>
        </a:p>
      </dsp:txBody>
      <dsp:txXfrm>
        <a:off x="4027680" y="51481"/>
        <a:ext cx="1951126" cy="925496"/>
      </dsp:txXfrm>
    </dsp:sp>
    <dsp:sp modelId="{6C428521-A619-489D-820C-8BF277607FF8}">
      <dsp:nvSpPr>
        <dsp:cNvPr id="0" name=""/>
        <dsp:cNvSpPr/>
      </dsp:nvSpPr>
      <dsp:spPr>
        <a:xfrm>
          <a:off x="5215440" y="1044058"/>
          <a:ext cx="3069486" cy="14787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solidFill>
                <a:schemeClr val="tx1"/>
              </a:solidFill>
            </a:rPr>
            <a:t>Odzwierciedla ważne dla potrzeb i celów  przejawiane przekonania, emocje i fakty.</a:t>
          </a:r>
        </a:p>
      </dsp:txBody>
      <dsp:txXfrm>
        <a:off x="5287629" y="1116247"/>
        <a:ext cx="2925108" cy="1334416"/>
      </dsp:txXfrm>
    </dsp:sp>
    <dsp:sp modelId="{80EE337C-DCBC-419F-9583-B15D882E2E52}">
      <dsp:nvSpPr>
        <dsp:cNvPr id="0" name=""/>
        <dsp:cNvSpPr/>
      </dsp:nvSpPr>
      <dsp:spPr>
        <a:xfrm>
          <a:off x="5057281" y="3324292"/>
          <a:ext cx="2051260" cy="10256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solidFill>
                <a:schemeClr val="tx1"/>
              </a:solidFill>
            </a:rPr>
            <a:t>Wyraża uznanie dla talentów, postępów i osiągnieć </a:t>
          </a:r>
          <a:r>
            <a:rPr lang="pl-PL" sz="2000" kern="1200" dirty="0" err="1">
              <a:solidFill>
                <a:schemeClr val="tx1"/>
              </a:solidFill>
            </a:rPr>
            <a:t>tutee</a:t>
          </a:r>
          <a:endParaRPr lang="pl-PL" sz="2000" kern="1200" dirty="0">
            <a:solidFill>
              <a:schemeClr val="tx1"/>
            </a:solidFill>
          </a:endParaRPr>
        </a:p>
      </dsp:txBody>
      <dsp:txXfrm>
        <a:off x="5107348" y="3374359"/>
        <a:ext cx="1951126" cy="925496"/>
      </dsp:txXfrm>
    </dsp:sp>
    <dsp:sp modelId="{8D62D0E0-9C05-40C9-897C-9B65DFF7FECB}">
      <dsp:nvSpPr>
        <dsp:cNvPr id="0" name=""/>
        <dsp:cNvSpPr/>
      </dsp:nvSpPr>
      <dsp:spPr>
        <a:xfrm>
          <a:off x="2897944" y="3324292"/>
          <a:ext cx="2051260" cy="10256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solidFill>
                <a:schemeClr val="tx1"/>
              </a:solidFill>
            </a:rPr>
            <a:t>Wspiera  motywację </a:t>
          </a:r>
          <a:r>
            <a:rPr lang="pl-PL" sz="2000" kern="1200" dirty="0" err="1">
              <a:solidFill>
                <a:schemeClr val="tx1"/>
              </a:solidFill>
            </a:rPr>
            <a:t>Tutee</a:t>
          </a:r>
          <a:endParaRPr lang="pl-PL" sz="2000" kern="1200" dirty="0">
            <a:solidFill>
              <a:schemeClr val="tx1"/>
            </a:solidFill>
          </a:endParaRPr>
        </a:p>
      </dsp:txBody>
      <dsp:txXfrm>
        <a:off x="2948011" y="3374359"/>
        <a:ext cx="1951126" cy="925496"/>
      </dsp:txXfrm>
    </dsp:sp>
    <dsp:sp modelId="{7D8CE9B3-37DC-4828-8296-DB61888BF485}">
      <dsp:nvSpPr>
        <dsp:cNvPr id="0" name=""/>
        <dsp:cNvSpPr/>
      </dsp:nvSpPr>
      <dsp:spPr>
        <a:xfrm>
          <a:off x="2230672" y="1270641"/>
          <a:ext cx="2051260" cy="10256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solidFill>
                <a:schemeClr val="tx1"/>
              </a:solidFill>
            </a:rPr>
            <a:t>Wzmacnia </a:t>
          </a:r>
          <a:r>
            <a:rPr lang="pl-PL" sz="2000" kern="1200" dirty="0" err="1">
              <a:solidFill>
                <a:schemeClr val="tx1"/>
              </a:solidFill>
            </a:rPr>
            <a:t>Tutee</a:t>
          </a:r>
          <a:r>
            <a:rPr lang="pl-PL" sz="2000" kern="1200" dirty="0">
              <a:solidFill>
                <a:schemeClr val="tx1"/>
              </a:solidFill>
            </a:rPr>
            <a:t> w przeciwnościach</a:t>
          </a:r>
        </a:p>
      </dsp:txBody>
      <dsp:txXfrm>
        <a:off x="2280739" y="1320708"/>
        <a:ext cx="1951126" cy="9254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FC559D-F04E-4963-9F98-CA0704583AB3}">
      <dsp:nvSpPr>
        <dsp:cNvPr id="0" name=""/>
        <dsp:cNvSpPr/>
      </dsp:nvSpPr>
      <dsp:spPr>
        <a:xfrm>
          <a:off x="3104102" y="-197703"/>
          <a:ext cx="4307394" cy="4307394"/>
        </a:xfrm>
        <a:prstGeom prst="circularArrow">
          <a:avLst>
            <a:gd name="adj1" fmla="val 5544"/>
            <a:gd name="adj2" fmla="val 330680"/>
            <a:gd name="adj3" fmla="val 13736417"/>
            <a:gd name="adj4" fmla="val 17410056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F53337-D350-413B-8D02-B4A737A12DB1}">
      <dsp:nvSpPr>
        <dsp:cNvPr id="0" name=""/>
        <dsp:cNvSpPr/>
      </dsp:nvSpPr>
      <dsp:spPr>
        <a:xfrm>
          <a:off x="4232169" y="-168462"/>
          <a:ext cx="2051260" cy="10256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1"/>
              </a:solidFill>
            </a:rPr>
            <a:t>Identyfikuje związek aktualnych działań </a:t>
          </a:r>
          <a:r>
            <a:rPr lang="pl-PL" sz="1800" kern="1200" dirty="0" err="1">
              <a:solidFill>
                <a:schemeClr val="tx1"/>
              </a:solidFill>
            </a:rPr>
            <a:t>Tutee</a:t>
          </a:r>
          <a:r>
            <a:rPr lang="pl-PL" sz="1800" kern="1200" dirty="0">
              <a:solidFill>
                <a:schemeClr val="tx1"/>
              </a:solidFill>
            </a:rPr>
            <a:t> z założonymi celami</a:t>
          </a:r>
        </a:p>
      </dsp:txBody>
      <dsp:txXfrm>
        <a:off x="4282236" y="-118395"/>
        <a:ext cx="1951126" cy="925496"/>
      </dsp:txXfrm>
    </dsp:sp>
    <dsp:sp modelId="{6C428521-A619-489D-820C-8BF277607FF8}">
      <dsp:nvSpPr>
        <dsp:cNvPr id="0" name=""/>
        <dsp:cNvSpPr/>
      </dsp:nvSpPr>
      <dsp:spPr>
        <a:xfrm>
          <a:off x="5979109" y="1100763"/>
          <a:ext cx="2051260" cy="10256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solidFill>
                <a:schemeClr val="tx1"/>
              </a:solidFill>
            </a:rPr>
            <a:t>Buduje „szeroką perspektywę” celów  </a:t>
          </a:r>
          <a:r>
            <a:rPr lang="pl-PL" sz="2000" kern="1200" dirty="0" err="1">
              <a:solidFill>
                <a:schemeClr val="tx1"/>
              </a:solidFill>
            </a:rPr>
            <a:t>Tutee</a:t>
          </a:r>
          <a:r>
            <a:rPr lang="pl-PL" sz="2000" kern="1200" dirty="0">
              <a:solidFill>
                <a:schemeClr val="tx1"/>
              </a:solidFill>
            </a:rPr>
            <a:t>  </a:t>
          </a:r>
        </a:p>
      </dsp:txBody>
      <dsp:txXfrm>
        <a:off x="6029176" y="1150830"/>
        <a:ext cx="1951126" cy="925496"/>
      </dsp:txXfrm>
    </dsp:sp>
    <dsp:sp modelId="{80EE337C-DCBC-419F-9583-B15D882E2E52}">
      <dsp:nvSpPr>
        <dsp:cNvPr id="0" name=""/>
        <dsp:cNvSpPr/>
      </dsp:nvSpPr>
      <dsp:spPr>
        <a:xfrm>
          <a:off x="5311838" y="2814659"/>
          <a:ext cx="2051260" cy="17051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solidFill>
                <a:schemeClr val="tx1"/>
              </a:solidFill>
            </a:rPr>
            <a:t>Obserwuje i komunikuje zmiany w  kompetencjach </a:t>
          </a:r>
          <a:r>
            <a:rPr lang="pl-PL" sz="2000" kern="1200" dirty="0" err="1">
              <a:solidFill>
                <a:schemeClr val="tx1"/>
              </a:solidFill>
            </a:rPr>
            <a:t>Tutee</a:t>
          </a:r>
          <a:endParaRPr lang="pl-PL" sz="2000" kern="1200" dirty="0">
            <a:solidFill>
              <a:schemeClr val="tx1"/>
            </a:solidFill>
          </a:endParaRPr>
        </a:p>
      </dsp:txBody>
      <dsp:txXfrm>
        <a:off x="5395076" y="2897897"/>
        <a:ext cx="1884784" cy="1538665"/>
      </dsp:txXfrm>
    </dsp:sp>
    <dsp:sp modelId="{8D62D0E0-9C05-40C9-897C-9B65DFF7FECB}">
      <dsp:nvSpPr>
        <dsp:cNvPr id="0" name=""/>
        <dsp:cNvSpPr/>
      </dsp:nvSpPr>
      <dsp:spPr>
        <a:xfrm>
          <a:off x="3152501" y="2820336"/>
          <a:ext cx="2051260" cy="16937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solidFill>
                <a:schemeClr val="tx1"/>
              </a:solidFill>
            </a:rPr>
            <a:t>Identyfikuje  ukryte przekonania,  emocje </a:t>
          </a:r>
          <a:r>
            <a:rPr lang="pl-PL" sz="2000" kern="1200" dirty="0" err="1">
              <a:solidFill>
                <a:schemeClr val="tx1"/>
              </a:solidFill>
            </a:rPr>
            <a:t>Tutee</a:t>
          </a:r>
          <a:r>
            <a:rPr lang="pl-PL" sz="2000" kern="1200" dirty="0">
              <a:solidFill>
                <a:schemeClr val="tx1"/>
              </a:solidFill>
            </a:rPr>
            <a:t>  analizując mowę ciała</a:t>
          </a:r>
        </a:p>
      </dsp:txBody>
      <dsp:txXfrm>
        <a:off x="3235185" y="2903020"/>
        <a:ext cx="1885892" cy="1528419"/>
      </dsp:txXfrm>
    </dsp:sp>
    <dsp:sp modelId="{7D8CE9B3-37DC-4828-8296-DB61888BF485}">
      <dsp:nvSpPr>
        <dsp:cNvPr id="0" name=""/>
        <dsp:cNvSpPr/>
      </dsp:nvSpPr>
      <dsp:spPr>
        <a:xfrm>
          <a:off x="2485229" y="813217"/>
          <a:ext cx="2051260" cy="16007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tx1"/>
              </a:solidFill>
            </a:rPr>
            <a:t>Identyfikuje „momenty przełomowe” </a:t>
          </a:r>
          <a:r>
            <a:rPr lang="pl-PL" sz="1600" kern="1200" dirty="0" err="1">
              <a:solidFill>
                <a:schemeClr val="tx1"/>
              </a:solidFill>
            </a:rPr>
            <a:t>t.j</a:t>
          </a:r>
          <a:r>
            <a:rPr lang="pl-PL" sz="1600" kern="1200" dirty="0">
              <a:solidFill>
                <a:schemeClr val="tx1"/>
              </a:solidFill>
            </a:rPr>
            <a:t>.  Osiągniecie  przez </a:t>
          </a:r>
          <a:r>
            <a:rPr lang="pl-PL" sz="1600" kern="1200" dirty="0" err="1">
              <a:solidFill>
                <a:schemeClr val="tx1"/>
              </a:solidFill>
            </a:rPr>
            <a:t>Tutee</a:t>
          </a:r>
          <a:r>
            <a:rPr lang="pl-PL" sz="1600" kern="1200" dirty="0">
              <a:solidFill>
                <a:schemeClr val="tx1"/>
              </a:solidFill>
            </a:rPr>
            <a:t>  stanu głębokiej motywacji wewnętrznej</a:t>
          </a:r>
        </a:p>
      </dsp:txBody>
      <dsp:txXfrm>
        <a:off x="2563370" y="891358"/>
        <a:ext cx="1894978" cy="14444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FC559D-F04E-4963-9F98-CA0704583AB3}">
      <dsp:nvSpPr>
        <dsp:cNvPr id="0" name=""/>
        <dsp:cNvSpPr/>
      </dsp:nvSpPr>
      <dsp:spPr>
        <a:xfrm>
          <a:off x="2775598" y="-543872"/>
          <a:ext cx="4636646" cy="4636646"/>
        </a:xfrm>
        <a:prstGeom prst="circularArrow">
          <a:avLst>
            <a:gd name="adj1" fmla="val 5544"/>
            <a:gd name="adj2" fmla="val 330680"/>
            <a:gd name="adj3" fmla="val 12828443"/>
            <a:gd name="adj4" fmla="val 17993563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F53337-D350-413B-8D02-B4A737A12DB1}">
      <dsp:nvSpPr>
        <dsp:cNvPr id="0" name=""/>
        <dsp:cNvSpPr/>
      </dsp:nvSpPr>
      <dsp:spPr>
        <a:xfrm>
          <a:off x="3601724" y="-207775"/>
          <a:ext cx="2984393" cy="11346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1"/>
              </a:solidFill>
            </a:rPr>
            <a:t>Zadaje pytania związane z potrzebami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1"/>
              </a:solidFill>
            </a:rPr>
            <a:t>i celami  </a:t>
          </a:r>
          <a:r>
            <a:rPr lang="pl-PL" sz="1800" kern="1200" dirty="0" err="1">
              <a:solidFill>
                <a:schemeClr val="tx1"/>
              </a:solidFill>
            </a:rPr>
            <a:t>Tutee</a:t>
          </a:r>
          <a:endParaRPr lang="pl-PL" sz="1800" kern="1200" dirty="0">
            <a:solidFill>
              <a:schemeClr val="tx1"/>
            </a:solidFill>
          </a:endParaRPr>
        </a:p>
      </dsp:txBody>
      <dsp:txXfrm>
        <a:off x="3657115" y="-152384"/>
        <a:ext cx="2873611" cy="1023917"/>
      </dsp:txXfrm>
    </dsp:sp>
    <dsp:sp modelId="{6C428521-A619-489D-820C-8BF277607FF8}">
      <dsp:nvSpPr>
        <dsp:cNvPr id="0" name=""/>
        <dsp:cNvSpPr/>
      </dsp:nvSpPr>
      <dsp:spPr>
        <a:xfrm>
          <a:off x="5542705" y="962775"/>
          <a:ext cx="2863380" cy="15260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1"/>
              </a:solidFill>
            </a:rPr>
            <a:t>  Zadaje pytania konfrontujące wiedzę już uzyskaną od </a:t>
          </a:r>
          <a:r>
            <a:rPr lang="pl-PL" sz="1800" kern="1200" dirty="0" err="1">
              <a:solidFill>
                <a:schemeClr val="tx1"/>
              </a:solidFill>
            </a:rPr>
            <a:t>Tutee</a:t>
          </a:r>
          <a:r>
            <a:rPr lang="pl-PL" sz="1800" kern="1200" dirty="0">
              <a:solidFill>
                <a:schemeClr val="tx1"/>
              </a:solidFill>
            </a:rPr>
            <a:t> z aktualnymi informacjami przekazywanymi przez </a:t>
          </a:r>
          <a:r>
            <a:rPr lang="pl-PL" sz="1800" kern="1200" dirty="0" err="1">
              <a:solidFill>
                <a:schemeClr val="tx1"/>
              </a:solidFill>
            </a:rPr>
            <a:t>Tutee</a:t>
          </a:r>
          <a:endParaRPr lang="pl-PL" sz="1800" kern="1200" dirty="0">
            <a:solidFill>
              <a:schemeClr val="tx1"/>
            </a:solidFill>
          </a:endParaRPr>
        </a:p>
      </dsp:txBody>
      <dsp:txXfrm>
        <a:off x="5617202" y="1037272"/>
        <a:ext cx="2714386" cy="1377093"/>
      </dsp:txXfrm>
    </dsp:sp>
    <dsp:sp modelId="{80EE337C-DCBC-419F-9583-B15D882E2E52}">
      <dsp:nvSpPr>
        <dsp:cNvPr id="0" name=""/>
        <dsp:cNvSpPr/>
      </dsp:nvSpPr>
      <dsp:spPr>
        <a:xfrm>
          <a:off x="5100510" y="3005596"/>
          <a:ext cx="2311215" cy="18617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solidFill>
                <a:schemeClr val="tx1"/>
              </a:solidFill>
            </a:rPr>
            <a:t>Wychodzi w pytaniach poza sferę jawnych informacji</a:t>
          </a:r>
        </a:p>
      </dsp:txBody>
      <dsp:txXfrm>
        <a:off x="5191391" y="3096477"/>
        <a:ext cx="2129453" cy="1679943"/>
      </dsp:txXfrm>
    </dsp:sp>
    <dsp:sp modelId="{8D62D0E0-9C05-40C9-897C-9B65DFF7FECB}">
      <dsp:nvSpPr>
        <dsp:cNvPr id="0" name=""/>
        <dsp:cNvSpPr/>
      </dsp:nvSpPr>
      <dsp:spPr>
        <a:xfrm>
          <a:off x="2788524" y="2981679"/>
          <a:ext cx="2286399" cy="19095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solidFill>
                <a:schemeClr val="tx1"/>
              </a:solidFill>
            </a:rPr>
            <a:t>Podsumowuje cyklicznie ustalenia/informacje od </a:t>
          </a:r>
          <a:r>
            <a:rPr lang="pl-PL" sz="2000" kern="1200" dirty="0" err="1">
              <a:solidFill>
                <a:schemeClr val="tx1"/>
              </a:solidFill>
            </a:rPr>
            <a:t>Tutee</a:t>
          </a:r>
          <a:endParaRPr lang="pl-PL" sz="2000" kern="1200" dirty="0">
            <a:solidFill>
              <a:schemeClr val="tx1"/>
            </a:solidFill>
          </a:endParaRPr>
        </a:p>
      </dsp:txBody>
      <dsp:txXfrm>
        <a:off x="2881740" y="3074895"/>
        <a:ext cx="2099967" cy="1723106"/>
      </dsp:txXfrm>
    </dsp:sp>
    <dsp:sp modelId="{7D8CE9B3-37DC-4828-8296-DB61888BF485}">
      <dsp:nvSpPr>
        <dsp:cNvPr id="0" name=""/>
        <dsp:cNvSpPr/>
      </dsp:nvSpPr>
      <dsp:spPr>
        <a:xfrm>
          <a:off x="2109514" y="874559"/>
          <a:ext cx="2207865" cy="17025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>
              <a:solidFill>
                <a:schemeClr val="tx1"/>
              </a:solidFill>
            </a:rPr>
            <a:t>Systematycznie sprawdza zgodność przebiegu rozmowy z potrzebami i celami </a:t>
          </a:r>
          <a:r>
            <a:rPr lang="pl-PL" sz="1700" kern="1200" dirty="0" err="1">
              <a:solidFill>
                <a:schemeClr val="tx1"/>
              </a:solidFill>
            </a:rPr>
            <a:t>Tutee</a:t>
          </a:r>
          <a:endParaRPr lang="pl-PL" sz="1700" kern="1200" dirty="0">
            <a:solidFill>
              <a:schemeClr val="tx1"/>
            </a:solidFill>
          </a:endParaRPr>
        </a:p>
      </dsp:txBody>
      <dsp:txXfrm>
        <a:off x="2192624" y="957669"/>
        <a:ext cx="2041645" cy="15362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FC559D-F04E-4963-9F98-CA0704583AB3}">
      <dsp:nvSpPr>
        <dsp:cNvPr id="0" name=""/>
        <dsp:cNvSpPr/>
      </dsp:nvSpPr>
      <dsp:spPr>
        <a:xfrm>
          <a:off x="3104102" y="-395879"/>
          <a:ext cx="4307394" cy="4307394"/>
        </a:xfrm>
        <a:prstGeom prst="circularArrow">
          <a:avLst>
            <a:gd name="adj1" fmla="val 5544"/>
            <a:gd name="adj2" fmla="val 330680"/>
            <a:gd name="adj3" fmla="val 13007160"/>
            <a:gd name="adj4" fmla="val 17873727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F53337-D350-413B-8D02-B4A737A12DB1}">
      <dsp:nvSpPr>
        <dsp:cNvPr id="0" name=""/>
        <dsp:cNvSpPr/>
      </dsp:nvSpPr>
      <dsp:spPr>
        <a:xfrm>
          <a:off x="3937003" y="-135142"/>
          <a:ext cx="2641593" cy="10256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solidFill>
                <a:schemeClr val="tx1"/>
              </a:solidFill>
            </a:rPr>
            <a:t>Przekazuje wiedzę</a:t>
          </a:r>
        </a:p>
      </dsp:txBody>
      <dsp:txXfrm>
        <a:off x="3987070" y="-85075"/>
        <a:ext cx="2541459" cy="925496"/>
      </dsp:txXfrm>
    </dsp:sp>
    <dsp:sp modelId="{6C428521-A619-489D-820C-8BF277607FF8}">
      <dsp:nvSpPr>
        <dsp:cNvPr id="0" name=""/>
        <dsp:cNvSpPr/>
      </dsp:nvSpPr>
      <dsp:spPr>
        <a:xfrm>
          <a:off x="5979109" y="836379"/>
          <a:ext cx="2051260" cy="16210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solidFill>
                <a:schemeClr val="tx1"/>
              </a:solidFill>
            </a:rPr>
            <a:t>  Pobudza krytyczne myślenie</a:t>
          </a:r>
        </a:p>
      </dsp:txBody>
      <dsp:txXfrm>
        <a:off x="6058242" y="915512"/>
        <a:ext cx="1892994" cy="1462773"/>
      </dsp:txXfrm>
    </dsp:sp>
    <dsp:sp modelId="{80EE337C-DCBC-419F-9583-B15D882E2E52}">
      <dsp:nvSpPr>
        <dsp:cNvPr id="0" name=""/>
        <dsp:cNvSpPr/>
      </dsp:nvSpPr>
      <dsp:spPr>
        <a:xfrm>
          <a:off x="5311838" y="2914620"/>
          <a:ext cx="2051260" cy="15718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>
              <a:solidFill>
                <a:schemeClr val="tx1"/>
              </a:solidFill>
            </a:rPr>
            <a:t>Wzmacnia kreatywność </a:t>
          </a:r>
          <a:r>
            <a:rPr lang="pl-PL" sz="1900" kern="1200" dirty="0" err="1">
              <a:solidFill>
                <a:schemeClr val="tx1"/>
              </a:solidFill>
            </a:rPr>
            <a:t>Tutee</a:t>
          </a:r>
          <a:r>
            <a:rPr lang="pl-PL" sz="1900" kern="1200" dirty="0">
              <a:solidFill>
                <a:schemeClr val="tx1"/>
              </a:solidFill>
            </a:rPr>
            <a:t> </a:t>
          </a:r>
        </a:p>
      </dsp:txBody>
      <dsp:txXfrm>
        <a:off x="5388570" y="2991352"/>
        <a:ext cx="1897796" cy="1418396"/>
      </dsp:txXfrm>
    </dsp:sp>
    <dsp:sp modelId="{8D62D0E0-9C05-40C9-897C-9B65DFF7FECB}">
      <dsp:nvSpPr>
        <dsp:cNvPr id="0" name=""/>
        <dsp:cNvSpPr/>
      </dsp:nvSpPr>
      <dsp:spPr>
        <a:xfrm>
          <a:off x="3152501" y="2919096"/>
          <a:ext cx="2051260" cy="15629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>
              <a:solidFill>
                <a:schemeClr val="tx1"/>
              </a:solidFill>
            </a:rPr>
            <a:t>Daje inspirujące wskazówki </a:t>
          </a:r>
        </a:p>
      </dsp:txBody>
      <dsp:txXfrm>
        <a:off x="3228796" y="2995391"/>
        <a:ext cx="1898670" cy="1410316"/>
      </dsp:txXfrm>
    </dsp:sp>
    <dsp:sp modelId="{7D8CE9B3-37DC-4828-8296-DB61888BF485}">
      <dsp:nvSpPr>
        <dsp:cNvPr id="0" name=""/>
        <dsp:cNvSpPr/>
      </dsp:nvSpPr>
      <dsp:spPr>
        <a:xfrm>
          <a:off x="2485229" y="933501"/>
          <a:ext cx="2051260" cy="14267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1"/>
              </a:solidFill>
            </a:rPr>
            <a:t>Udziela rozwojowej informacji zwrotnej</a:t>
          </a:r>
        </a:p>
      </dsp:txBody>
      <dsp:txXfrm>
        <a:off x="2554879" y="1003151"/>
        <a:ext cx="1911960" cy="12874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04C734A-215D-42E0-C19E-EE32C230EB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A634600-D853-418D-3161-5B5E8DCAC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A026F1C-5E44-7724-A3DC-B1C768BF1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4E447-2BE7-4004-8342-B66BD874E904}" type="datetimeFigureOut">
              <a:rPr lang="pl-PL" smtClean="0"/>
              <a:t>30.01.2025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9CF143A-6481-2FA4-F919-3F8E76DB1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60C22BA-9DC1-B518-E8CC-A6E97CEE6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245F9-A7CB-4182-99AC-DFD1CA137D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4704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2F6BDDC-D4B3-B2FC-F3B9-AAA8D20BE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1A216694-BE0A-B814-FBE2-493E4C00DA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8563FF3-D4F3-8B92-B8D2-6A1B19171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4E447-2BE7-4004-8342-B66BD874E904}" type="datetimeFigureOut">
              <a:rPr lang="pl-PL" smtClean="0"/>
              <a:t>30.01.2025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0B8B93B-DC26-2F4E-F514-2F53C6E7D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8E8BCAD-212A-130B-0046-E0030E8BC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245F9-A7CB-4182-99AC-DFD1CA137D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6195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CFE3E20E-3267-EE4C-75A5-9D056E8ABE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8898D921-5F76-AEC1-B6D2-A06C8E6043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2851530-AC51-E99D-CB45-A37F36142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4E447-2BE7-4004-8342-B66BD874E904}" type="datetimeFigureOut">
              <a:rPr lang="pl-PL" smtClean="0"/>
              <a:t>30.01.2025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83CDC85-B617-EB34-9C52-C4CD0E7F9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E010372-5693-B624-D887-760B0F7DA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245F9-A7CB-4182-99AC-DFD1CA137D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2539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5BF7BD6-BC8F-5211-D2E0-D11FE4F02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40DCCAE-A85E-8E67-9D9E-3507B197B5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29AC989-CEE8-887A-5A44-B914BF583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4E447-2BE7-4004-8342-B66BD874E904}" type="datetimeFigureOut">
              <a:rPr lang="pl-PL" smtClean="0"/>
              <a:t>30.01.2025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6165606-8674-EB18-2909-EDA8CBE38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10508A9-673F-EB83-8D1B-B7143FAD1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245F9-A7CB-4182-99AC-DFD1CA137D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4082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1DFB115-8973-5E24-6FFB-BD381967B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7182EB7-6A07-8A24-A1D9-0F8727A269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809CEE2-C495-B0EF-0C21-A1E8C957D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4E447-2BE7-4004-8342-B66BD874E904}" type="datetimeFigureOut">
              <a:rPr lang="pl-PL" smtClean="0"/>
              <a:t>30.01.2025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1BF264A-FC19-33C7-083F-0C9A6316C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4DEC0E1-2B46-1EEB-8C0F-78464968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245F9-A7CB-4182-99AC-DFD1CA137D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6170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705EE2-EF37-2C0B-6A17-6756DEB89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70318B0-CA5F-09DB-8135-8D9DA6AB39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315A575-B242-5E2F-DE99-EFD1CA42B0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C6EDB8E-1608-19F2-8AE3-73F383983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4E447-2BE7-4004-8342-B66BD874E904}" type="datetimeFigureOut">
              <a:rPr lang="pl-PL" smtClean="0"/>
              <a:t>30.01.2025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14AD414-B56A-9874-8E69-642EEEF4A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07A104A-E31C-A8FF-54F8-D3763D0C5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245F9-A7CB-4182-99AC-DFD1CA137D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3750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89BCFF5-A780-96AC-B137-810CFD45A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80073E5-2B5B-56A9-83BE-D56A98AF26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DAE642B-8926-26F9-A6CC-D50A487E3B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24CA1BAC-073F-EEA9-476D-3685038956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D919C62F-47B5-19B2-C183-6121E865AB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0E58F95C-5AEF-F444-F358-34A03757E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4E447-2BE7-4004-8342-B66BD874E904}" type="datetimeFigureOut">
              <a:rPr lang="pl-PL" smtClean="0"/>
              <a:t>30.01.2025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5DD445D7-38E9-D47F-04A7-542381CB9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ACB9C811-9D7A-285A-2617-58D548C5C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245F9-A7CB-4182-99AC-DFD1CA137D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4946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82AC2D9-1B65-981C-7A62-6712F2864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2201C54B-2679-CD80-AF92-93BEF1DFF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4E447-2BE7-4004-8342-B66BD874E904}" type="datetimeFigureOut">
              <a:rPr lang="pl-PL" smtClean="0"/>
              <a:t>30.01.2025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82500D3D-EB14-9444-F39B-F3B7CA8A9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33F2BC4-2CA7-E1A8-6A92-69F18F94F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245F9-A7CB-4182-99AC-DFD1CA137D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8469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F4C187F4-831D-C5AC-DDAF-FA2644257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4E447-2BE7-4004-8342-B66BD874E904}" type="datetimeFigureOut">
              <a:rPr lang="pl-PL" smtClean="0"/>
              <a:t>30.01.2025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F637288F-A3F9-CCBD-978F-08462092E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7EC7E9-72B2-88F5-9767-0A5279F8C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245F9-A7CB-4182-99AC-DFD1CA137D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3278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5C4B189-68B2-FACA-6D25-90D466937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F6759D2-632E-25D0-962E-8F3AD83FE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50DBCD3-6221-9AA8-8961-C2324BB260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A2EA769-BDBF-1835-C3D0-5C6518983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4E447-2BE7-4004-8342-B66BD874E904}" type="datetimeFigureOut">
              <a:rPr lang="pl-PL" smtClean="0"/>
              <a:t>30.01.2025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1E42F51-4761-D279-55D5-F613BC77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0B7A33F-5D95-65CC-A004-0086BEC74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245F9-A7CB-4182-99AC-DFD1CA137D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7756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45ABA78-C061-04D8-A726-8BE37B624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90F2A5C4-40AF-7BDD-457A-18BDE158CB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98378CF-EEA7-8554-71B7-E8FE2EBA21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DD7EC3D-F351-E0ED-4E61-4F788A067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4E447-2BE7-4004-8342-B66BD874E904}" type="datetimeFigureOut">
              <a:rPr lang="pl-PL" smtClean="0"/>
              <a:t>30.01.2025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B3CE28C-C8FB-C5E7-1B25-5766AFBA0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34A155E-3219-1896-FDC9-1FC1442F8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245F9-A7CB-4182-99AC-DFD1CA137D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2806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433EAA0D-7C9A-1D34-A6C0-9868723F4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0E7524C-32AD-2547-5691-97EB250A1E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7748B9E-399B-C9BA-7BB5-D25439EF27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4E447-2BE7-4004-8342-B66BD874E904}" type="datetimeFigureOut">
              <a:rPr lang="pl-PL" smtClean="0"/>
              <a:t>30.01.2025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5DF4897-AAF7-1B80-2D0D-88ED19A7E4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8D432C5-6071-5E03-4F67-3B7BA6FDDD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245F9-A7CB-4182-99AC-DFD1CA137D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411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DB67AFA-EB6C-45B6-1FE9-F0A6B2EDB6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8181" y="560881"/>
            <a:ext cx="9795638" cy="1114380"/>
          </a:xfrm>
        </p:spPr>
        <p:txBody>
          <a:bodyPr>
            <a:normAutofit/>
          </a:bodyPr>
          <a:lstStyle/>
          <a:p>
            <a:r>
              <a:rPr lang="pl-PL" sz="5200" b="1" dirty="0">
                <a:solidFill>
                  <a:srgbClr val="7030A0"/>
                </a:solidFill>
              </a:rPr>
              <a:t>DYDAKTYCZNY BLENDER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1FEE545-0604-D317-11F9-891AEADDF1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8181" y="1889760"/>
            <a:ext cx="9795638" cy="1539240"/>
          </a:xfrm>
        </p:spPr>
        <p:txBody>
          <a:bodyPr>
            <a:normAutofit/>
          </a:bodyPr>
          <a:lstStyle/>
          <a:p>
            <a:r>
              <a:rPr lang="pl-PL" sz="2000" b="1" dirty="0"/>
              <a:t>SPOTKANIE 1</a:t>
            </a:r>
          </a:p>
          <a:p>
            <a:r>
              <a:rPr lang="pl-PL" sz="3600" b="1" dirty="0">
                <a:solidFill>
                  <a:srgbClr val="7030A0"/>
                </a:solidFill>
              </a:rPr>
              <a:t>Jaki model </a:t>
            </a:r>
            <a:r>
              <a:rPr lang="pl-PL" sz="3600" b="1" dirty="0" err="1">
                <a:solidFill>
                  <a:srgbClr val="7030A0"/>
                </a:solidFill>
              </a:rPr>
              <a:t>tutoringu</a:t>
            </a:r>
            <a:r>
              <a:rPr lang="pl-PL" sz="3600" b="1" dirty="0">
                <a:solidFill>
                  <a:srgbClr val="7030A0"/>
                </a:solidFill>
              </a:rPr>
              <a:t>? </a:t>
            </a:r>
            <a:r>
              <a:rPr lang="pl-PL" sz="3600" b="1" dirty="0" err="1">
                <a:solidFill>
                  <a:srgbClr val="7030A0"/>
                </a:solidFill>
              </a:rPr>
              <a:t>Zblendowana</a:t>
            </a:r>
            <a:r>
              <a:rPr lang="pl-PL" sz="3600" b="1" dirty="0">
                <a:solidFill>
                  <a:srgbClr val="7030A0"/>
                </a:solidFill>
              </a:rPr>
              <a:t> propozycja.</a:t>
            </a:r>
          </a:p>
          <a:p>
            <a:r>
              <a:rPr lang="pl-PL" sz="2000" b="1" dirty="0"/>
              <a:t>Wioletta Dziarnowska</a:t>
            </a:r>
          </a:p>
        </p:txBody>
      </p:sp>
      <p:pic>
        <p:nvPicPr>
          <p:cNvPr id="5" name="Symbol zastępczy zawartości 5" descr="Obraz zawierający tekst&#10;&#10;Opis wygenerowany automatycznie">
            <a:extLst>
              <a:ext uri="{FF2B5EF4-FFF2-40B4-BE49-F238E27FC236}">
                <a16:creationId xmlns:a16="http://schemas.microsoft.com/office/drawing/2014/main" id="{0AF05168-6278-3788-D33F-818F08BF59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377" y="2957665"/>
            <a:ext cx="3559974" cy="3346376"/>
          </a:xfrm>
          <a:prstGeom prst="rect">
            <a:avLst/>
          </a:prstGeom>
        </p:spPr>
      </p:pic>
      <p:pic>
        <p:nvPicPr>
          <p:cNvPr id="4" name="Symbol zastępczy zawartości 6" descr="Obraz zawierający tekst, clipart&#10;&#10;Opis wygenerowany automatycznie">
            <a:extLst>
              <a:ext uri="{FF2B5EF4-FFF2-40B4-BE49-F238E27FC236}">
                <a16:creationId xmlns:a16="http://schemas.microsoft.com/office/drawing/2014/main" id="{17DA1FF7-47B8-2884-6828-A65C2F3041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547" y="3749329"/>
            <a:ext cx="5787213" cy="176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195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BD27155-63E1-B5D9-4DC3-554533CF8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solidFill>
                  <a:srgbClr val="7030A0"/>
                </a:solidFill>
              </a:rPr>
              <a:t>MODEL SPOTKANIA TUTORSKIEGO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10D759E-2946-2085-810E-9B82505D23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514350" indent="-514350">
              <a:buAutoNum type="arabicPeriod"/>
            </a:pPr>
            <a:r>
              <a:rPr lang="pl-PL" dirty="0"/>
              <a:t>Zasoby aktualne</a:t>
            </a:r>
          </a:p>
          <a:p>
            <a:pPr marL="0" indent="0">
              <a:buNone/>
            </a:pPr>
            <a:r>
              <a:rPr lang="pl-PL" dirty="0"/>
              <a:t>Co już masz, by zrealizować to dążenie? Co potrafisz? Co wiesz?</a:t>
            </a:r>
          </a:p>
          <a:p>
            <a:pPr marL="0" indent="0">
              <a:buNone/>
            </a:pPr>
            <a:r>
              <a:rPr lang="pl-PL" dirty="0"/>
              <a:t>Kto Cię wspiera?</a:t>
            </a:r>
          </a:p>
          <a:p>
            <a:pPr marL="0" indent="0">
              <a:buNone/>
            </a:pPr>
            <a:r>
              <a:rPr lang="pl-PL" dirty="0"/>
              <a:t>Jakie masz potrzebne Ci teraz talenty i cechy?</a:t>
            </a:r>
          </a:p>
          <a:p>
            <a:pPr marL="0" indent="0">
              <a:buNone/>
            </a:pPr>
            <a:r>
              <a:rPr lang="pl-PL" dirty="0"/>
              <a:t>Ile masz czasu?</a:t>
            </a:r>
          </a:p>
          <a:p>
            <a:pPr marL="0" indent="0">
              <a:buNone/>
            </a:pPr>
            <a:r>
              <a:rPr lang="pl-PL" dirty="0"/>
              <a:t>Jakie masz środki (materialne)?</a:t>
            </a:r>
          </a:p>
          <a:p>
            <a:pPr marL="0" indent="0">
              <a:buNone/>
            </a:pPr>
            <a:r>
              <a:rPr lang="pl-PL" dirty="0"/>
              <a:t>Czego brakuje? Co przeszkadza?</a:t>
            </a:r>
          </a:p>
          <a:p>
            <a:pPr marL="0" indent="0">
              <a:buNone/>
            </a:pPr>
            <a:r>
              <a:rPr lang="pl-PL" dirty="0"/>
              <a:t>Co jest przyczyną tego stanu tu i teraz?</a:t>
            </a:r>
          </a:p>
          <a:p>
            <a:pPr marL="0" indent="0">
              <a:buNone/>
            </a:pPr>
            <a:endParaRPr lang="pl-PL" dirty="0"/>
          </a:p>
          <a:p>
            <a:pPr marL="514350" indent="-514350">
              <a:buAutoNum type="arabicPeriod"/>
            </a:pPr>
            <a:r>
              <a:rPr lang="pl-PL" dirty="0"/>
              <a:t>Możliwości rozwiązań</a:t>
            </a:r>
          </a:p>
          <a:p>
            <a:pPr marL="0" indent="0">
              <a:buNone/>
            </a:pPr>
            <a:r>
              <a:rPr lang="pl-PL" dirty="0"/>
              <a:t>Jaki najmniejszy krok sprawiłby, żebyś był bliżej realizacji dążenia?</a:t>
            </a:r>
          </a:p>
          <a:p>
            <a:pPr marL="0" indent="0">
              <a:buNone/>
            </a:pPr>
            <a:r>
              <a:rPr lang="pl-PL" dirty="0"/>
              <a:t>Jaki najbardziej radykalny krok jest możliwy?</a:t>
            </a:r>
          </a:p>
          <a:p>
            <a:pPr marL="0" indent="0">
              <a:buNone/>
            </a:pPr>
            <a:r>
              <a:rPr lang="pl-PL" dirty="0"/>
              <a:t>Co jest pośrodku?</a:t>
            </a:r>
          </a:p>
          <a:p>
            <a:pPr marL="0" indent="0">
              <a:buNone/>
            </a:pPr>
            <a:r>
              <a:rPr lang="pl-PL" dirty="0"/>
              <a:t>Co pomagało kiedyś w podobnych sytuacjach?</a:t>
            </a:r>
          </a:p>
          <a:p>
            <a:pPr marL="0" indent="0">
              <a:buNone/>
            </a:pPr>
            <a:r>
              <a:rPr lang="pl-PL" dirty="0"/>
              <a:t>Jakie Twoje zasoby pozwolą Ci pójść do przodu?</a:t>
            </a:r>
          </a:p>
          <a:p>
            <a:pPr marL="0" indent="0">
              <a:buNone/>
            </a:pPr>
            <a:r>
              <a:rPr lang="pl-PL" dirty="0"/>
              <a:t>Gdzie i jak uzupełnisz to, czego Ci brakuje?</a:t>
            </a:r>
          </a:p>
          <a:p>
            <a:pPr marL="0" indent="0">
              <a:buNone/>
            </a:pPr>
            <a:r>
              <a:rPr lang="pl-PL" dirty="0"/>
              <a:t>Jakie rozwiązanie będzie zgodne z Twoim wartościami?</a:t>
            </a:r>
          </a:p>
          <a:p>
            <a:pPr marL="0" indent="0">
              <a:buNone/>
            </a:pPr>
            <a:r>
              <a:rPr lang="pl-PL" dirty="0"/>
              <a:t>Czego potrzebujesz ode mnie, by zacząć?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94613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304CD81-274E-D036-6E3B-B1E88CCA8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solidFill>
                  <a:srgbClr val="7030A0"/>
                </a:solidFill>
              </a:rPr>
              <a:t>MODEL SPOTKANIA TUTORSKIEGO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BD3E37E-0DEF-40E6-7C18-1D4FB8832B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514350" indent="-514350">
              <a:buAutoNum type="arabicPeriod"/>
            </a:pPr>
            <a:r>
              <a:rPr lang="pl-PL" dirty="0"/>
              <a:t>Dialog z mentorem</a:t>
            </a:r>
          </a:p>
          <a:p>
            <a:pPr marL="0" indent="0">
              <a:buNone/>
            </a:pPr>
            <a:r>
              <a:rPr lang="pl-PL" dirty="0"/>
              <a:t>Propozycja tutora w odniesieniu do oczekiwań </a:t>
            </a:r>
            <a:r>
              <a:rPr lang="pl-PL" dirty="0" err="1"/>
              <a:t>Tutee</a:t>
            </a:r>
            <a:r>
              <a:rPr lang="pl-PL" dirty="0"/>
              <a:t>.</a:t>
            </a:r>
          </a:p>
          <a:p>
            <a:pPr marL="0" indent="0">
              <a:buNone/>
            </a:pPr>
            <a:r>
              <a:rPr lang="pl-PL" dirty="0"/>
              <a:t>Propozycja własna Tutora:</a:t>
            </a:r>
          </a:p>
          <a:p>
            <a:pPr marL="0" indent="0">
              <a:buNone/>
            </a:pPr>
            <a:r>
              <a:rPr lang="pl-PL" dirty="0"/>
              <a:t>- Znając teraz Twoje potrzeby i zainteresowania sądzę, ze mógłbym być dla Ciebie wsparciem w zakresie…</a:t>
            </a:r>
          </a:p>
          <a:p>
            <a:pPr marL="0" indent="0">
              <a:buNone/>
            </a:pPr>
            <a:r>
              <a:rPr lang="pl-PL" dirty="0"/>
              <a:t>Co Ty na to?</a:t>
            </a:r>
          </a:p>
          <a:p>
            <a:pPr marL="0" indent="0">
              <a:buNone/>
            </a:pPr>
            <a:r>
              <a:rPr lang="pl-PL" dirty="0"/>
              <a:t>Co jeszcze mógłbym Ci wnieść?</a:t>
            </a:r>
          </a:p>
          <a:p>
            <a:pPr marL="0" indent="0">
              <a:buNone/>
            </a:pPr>
            <a:r>
              <a:rPr lang="pl-PL" dirty="0"/>
              <a:t>Jakiej relacji ze mną chcesz dla siebie w wybranym temacie?</a:t>
            </a:r>
          </a:p>
          <a:p>
            <a:pPr marL="0" indent="0">
              <a:buNone/>
            </a:pPr>
            <a:endParaRPr lang="pl-PL" dirty="0"/>
          </a:p>
          <a:p>
            <a:pPr marL="514350" indent="-514350">
              <a:buAutoNum type="arabicPeriod"/>
            </a:pPr>
            <a:r>
              <a:rPr lang="pl-PL" dirty="0"/>
              <a:t>Działanie</a:t>
            </a:r>
          </a:p>
          <a:p>
            <a:pPr marL="0" indent="0">
              <a:buNone/>
            </a:pPr>
            <a:r>
              <a:rPr lang="pl-PL" dirty="0"/>
              <a:t>Co bierzesz dla siebie z tej rozmowy?/Które rozwiązanie wybierasz?</a:t>
            </a:r>
          </a:p>
          <a:p>
            <a:pPr marL="0" indent="0">
              <a:buNone/>
            </a:pPr>
            <a:r>
              <a:rPr lang="pl-PL" dirty="0"/>
              <a:t>Co potrzebujesz, by z tym ruszyć? Jak i gdzie to zdobędziesz?</a:t>
            </a:r>
          </a:p>
          <a:p>
            <a:pPr marL="0" indent="0">
              <a:buNone/>
            </a:pPr>
            <a:r>
              <a:rPr lang="pl-PL" dirty="0"/>
              <a:t>Jaki będzie Twój pierwszy krok? Jaką moją rolę tu widzisz?</a:t>
            </a:r>
          </a:p>
          <a:p>
            <a:pPr marL="0" indent="0">
              <a:buNone/>
            </a:pPr>
            <a:r>
              <a:rPr lang="pl-PL" dirty="0"/>
              <a:t>Co zrobisz w perspektywie miesiąca, pól roku, roku etc.?</a:t>
            </a:r>
          </a:p>
          <a:p>
            <a:pPr marL="0" indent="0">
              <a:buNone/>
            </a:pPr>
            <a:r>
              <a:rPr lang="pl-PL" dirty="0"/>
              <a:t>Jak zadbasz o swoja motywację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8458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BD27E22-82DF-CCB5-7DA4-341460DB0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 algn="ctr"/>
            <a:r>
              <a:rPr lang="pl-PL" sz="5400" b="1" dirty="0">
                <a:solidFill>
                  <a:srgbClr val="7030A0"/>
                </a:solidFill>
              </a:rPr>
              <a:t>Etapy procesu </a:t>
            </a:r>
            <a:r>
              <a:rPr lang="pl-PL" sz="5400" b="1" dirty="0" err="1">
                <a:solidFill>
                  <a:srgbClr val="7030A0"/>
                </a:solidFill>
              </a:rPr>
              <a:t>tutorskiego</a:t>
            </a:r>
            <a:endParaRPr lang="pl-PL" sz="5400" dirty="0">
              <a:solidFill>
                <a:srgbClr val="7030A0"/>
              </a:solidFill>
            </a:endParaRP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4D87A4A-92CD-F02E-B50D-B2905AC1F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pl-PL" sz="2200"/>
              <a:t>Spotkanie wstępne i formularz rozpoznania potrzeb tutee.</a:t>
            </a:r>
          </a:p>
          <a:p>
            <a:pPr marL="514350" indent="-514350">
              <a:buAutoNum type="arabicPeriod"/>
            </a:pPr>
            <a:r>
              <a:rPr lang="pl-PL" sz="2200"/>
              <a:t>Spotkanie I – kontraktujące.</a:t>
            </a:r>
          </a:p>
          <a:p>
            <a:pPr marL="514350" indent="-514350">
              <a:buAutoNum type="arabicPeriod"/>
            </a:pPr>
            <a:r>
              <a:rPr lang="pl-PL" sz="2200"/>
              <a:t>Spotkanie II – wybór celu na proces.</a:t>
            </a:r>
          </a:p>
          <a:p>
            <a:pPr marL="514350" indent="-514350">
              <a:buAutoNum type="arabicPeriod"/>
            </a:pPr>
            <a:r>
              <a:rPr lang="pl-PL" sz="2200"/>
              <a:t>Spotkanie III – n – spotkania monitorująco-wspierające.</a:t>
            </a:r>
          </a:p>
          <a:p>
            <a:pPr marL="514350" indent="-514350">
              <a:buAutoNum type="arabicPeriod"/>
            </a:pPr>
            <a:r>
              <a:rPr lang="pl-PL" sz="2200"/>
              <a:t>Spotkanie kończące tutorial.</a:t>
            </a:r>
          </a:p>
          <a:p>
            <a:pPr marL="0" indent="0">
              <a:buNone/>
            </a:pPr>
            <a:endParaRPr lang="pl-PL" sz="2200"/>
          </a:p>
        </p:txBody>
      </p:sp>
      <p:pic>
        <p:nvPicPr>
          <p:cNvPr id="4" name="Symbol zastępczy zawartości 5" descr="Obraz zawierający tekst&#10;&#10;Opis wygenerowany automatycznie">
            <a:extLst>
              <a:ext uri="{FF2B5EF4-FFF2-40B4-BE49-F238E27FC236}">
                <a16:creationId xmlns:a16="http://schemas.microsoft.com/office/drawing/2014/main" id="{37267168-1FD9-BB7F-0E6E-69C2B3169E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00" b="4065"/>
          <a:stretch/>
        </p:blipFill>
        <p:spPr>
          <a:xfrm>
            <a:off x="5311703" y="991616"/>
            <a:ext cx="5925258" cy="5201951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87305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0AF55EE-5385-BAF6-F23D-C16FB94BE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solidFill>
                  <a:srgbClr val="7030A0"/>
                </a:solidFill>
              </a:rPr>
              <a:t>Etapy procesu </a:t>
            </a:r>
            <a:r>
              <a:rPr lang="pl-PL" b="1" dirty="0" err="1">
                <a:solidFill>
                  <a:srgbClr val="7030A0"/>
                </a:solidFill>
              </a:rPr>
              <a:t>tutorskiego</a:t>
            </a:r>
            <a:endParaRPr lang="pl-PL" b="1" dirty="0">
              <a:solidFill>
                <a:srgbClr val="7030A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F305ECD-B73A-4461-13C9-F32E40F20F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pl-PL" dirty="0"/>
              <a:t>Spotkanie wstępne i formularz rozpoznania potrzeb </a:t>
            </a:r>
            <a:r>
              <a:rPr lang="pl-PL" dirty="0" err="1"/>
              <a:t>tutee</a:t>
            </a:r>
            <a:r>
              <a:rPr lang="pl-PL" dirty="0"/>
              <a:t>.</a:t>
            </a:r>
          </a:p>
          <a:p>
            <a:pPr marL="514350" indent="-514350">
              <a:buAutoNum type="arabicPeriod"/>
            </a:pPr>
            <a:r>
              <a:rPr lang="pl-PL" dirty="0"/>
              <a:t>Spotkanie I: kontrakt </a:t>
            </a:r>
            <a:r>
              <a:rPr lang="pl-PL" dirty="0" err="1"/>
              <a:t>tutorski</a:t>
            </a:r>
            <a:r>
              <a:rPr lang="pl-PL" dirty="0"/>
              <a:t>, ustalenie celów rozwojowych, diagnoza zasobów </a:t>
            </a:r>
            <a:r>
              <a:rPr lang="pl-PL" dirty="0" err="1"/>
              <a:t>tutee</a:t>
            </a:r>
            <a:r>
              <a:rPr lang="pl-PL" dirty="0"/>
              <a:t>, określenie ważnych wartości dla </a:t>
            </a:r>
            <a:r>
              <a:rPr lang="pl-PL" dirty="0" err="1"/>
              <a:t>tutee</a:t>
            </a:r>
            <a:r>
              <a:rPr lang="pl-PL" dirty="0"/>
              <a:t>, pogłębienie rozumienia potrzeb w procesie – model PDZMMD, pytania o wartości – mapa wartości, pytania o potencjał własny – model P.I.E.S., okno </a:t>
            </a:r>
            <a:r>
              <a:rPr lang="pl-PL" dirty="0" err="1"/>
              <a:t>Johari</a:t>
            </a:r>
            <a:r>
              <a:rPr lang="pl-PL" dirty="0"/>
              <a:t>, pytania pogłębiające o zasoby; pogłębienie wiedzy o potrzebach – koło życia, piramida potrzeb, pytania pogłębiające o potrzeby, ustalenie barier wewnętrznych i zewnętrznych w realizacji potencjalnych celów – pytania pogłębiające, metody wglądowe.</a:t>
            </a:r>
          </a:p>
          <a:p>
            <a:pPr marL="0" indent="0">
              <a:buNone/>
            </a:pPr>
            <a:r>
              <a:rPr lang="pl-PL" b="1" dirty="0"/>
              <a:t>REZULTAT: efektem pierwszego spotkania ma być przegląd możliwych celów rozwojowych, pogłębienie samowiedzy i wzmocnienie przez tutora mocnych stron </a:t>
            </a:r>
            <a:r>
              <a:rPr lang="pl-PL" b="1" dirty="0" err="1"/>
              <a:t>tutee</a:t>
            </a:r>
            <a:r>
              <a:rPr lang="pl-PL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8211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2EF532-F72A-2D7C-0F75-7682B6997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solidFill>
                  <a:srgbClr val="7030A0"/>
                </a:solidFill>
              </a:rPr>
              <a:t>Etapy procesu </a:t>
            </a:r>
            <a:r>
              <a:rPr lang="pl-PL" b="1" dirty="0" err="1">
                <a:solidFill>
                  <a:srgbClr val="7030A0"/>
                </a:solidFill>
              </a:rPr>
              <a:t>tutorskiego</a:t>
            </a:r>
            <a:endParaRPr lang="pl-PL" dirty="0">
              <a:solidFill>
                <a:srgbClr val="7030A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1BA530A-C937-A2B3-805F-EBDCA3C923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dirty="0"/>
              <a:t>3. Spotkanie II Wybór wiodącego celu. </a:t>
            </a:r>
            <a:r>
              <a:rPr lang="pl-PL" dirty="0" err="1"/>
              <a:t>Tutoring</a:t>
            </a:r>
            <a:r>
              <a:rPr lang="pl-PL" dirty="0"/>
              <a:t> jest procesem wieloaspektowego rozwoju </a:t>
            </a:r>
            <a:r>
              <a:rPr lang="pl-PL" dirty="0" err="1"/>
              <a:t>tutee</a:t>
            </a:r>
            <a:r>
              <a:rPr lang="pl-PL" dirty="0"/>
              <a:t>, warto jednak by </a:t>
            </a:r>
            <a:r>
              <a:rPr lang="pl-PL" dirty="0" err="1"/>
              <a:t>tutee</a:t>
            </a:r>
            <a:r>
              <a:rPr lang="pl-PL" dirty="0"/>
              <a:t> wybrał cel wiodący w zakresie edukacyjnym lub samorozwojowym = model PDZMMD, metody pogłębiające, metody ustalania planu.</a:t>
            </a:r>
          </a:p>
          <a:p>
            <a:pPr marL="0" indent="0">
              <a:buNone/>
            </a:pPr>
            <a:r>
              <a:rPr lang="pl-PL" b="1" dirty="0"/>
              <a:t>REZULTAT: Wybór wiodącego celu i zbudowanie planu jego realizacji – etapy, terminy, założenia, mierniki realizacji, potrzebne zasoby, sposoby pozyskiwania zasobów, sposoby </a:t>
            </a:r>
            <a:r>
              <a:rPr lang="pl-PL" b="1" dirty="0" err="1"/>
              <a:t>automotywowania</a:t>
            </a:r>
            <a:r>
              <a:rPr lang="pl-PL" b="1" dirty="0"/>
              <a:t>.</a:t>
            </a:r>
          </a:p>
          <a:p>
            <a:pPr marL="0" indent="0">
              <a:buNone/>
            </a:pPr>
            <a:r>
              <a:rPr lang="pl-PL" dirty="0"/>
              <a:t>4. Spotkanie III – n Spotkania wspierająco-monitorujące – przegląd osiągniętych rezultatów – model GOLD, metody pogłębiające, identyfikacja barier i praca nad ich pokonaniem, udzielanie wsparcia merytoryczno-emocjonalnego, weryfikacja planu realizacji celu. Na ostatnim spotkaniu wybór tematu eseju </a:t>
            </a:r>
            <a:r>
              <a:rPr lang="pl-PL" dirty="0" err="1"/>
              <a:t>tutorskiego</a:t>
            </a:r>
            <a:r>
              <a:rPr lang="pl-PL" dirty="0"/>
              <a:t>.</a:t>
            </a:r>
          </a:p>
          <a:p>
            <a:pPr marL="0" indent="0">
              <a:buNone/>
            </a:pPr>
            <a:r>
              <a:rPr lang="pl-PL" b="1" dirty="0"/>
              <a:t>REZULTAT: Utrzymanie motywacji </a:t>
            </a:r>
            <a:r>
              <a:rPr lang="pl-PL" b="1" dirty="0" err="1"/>
              <a:t>tutee</a:t>
            </a:r>
            <a:r>
              <a:rPr lang="pl-PL" b="1" dirty="0"/>
              <a:t> do realizacji celu, poszerzanie samoświadomości postępów, identyfikacja i przełamanie barier rozwojowych, korekcja celu.</a:t>
            </a:r>
          </a:p>
        </p:txBody>
      </p:sp>
    </p:spTree>
    <p:extLst>
      <p:ext uri="{BB962C8B-B14F-4D97-AF65-F5344CB8AC3E}">
        <p14:creationId xmlns:p14="http://schemas.microsoft.com/office/powerpoint/2010/main" val="2182217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5DD84BA-30F6-B902-6529-3B502D78D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solidFill>
                  <a:srgbClr val="7030A0"/>
                </a:solidFill>
              </a:rPr>
              <a:t>Etapy procesu </a:t>
            </a:r>
            <a:r>
              <a:rPr lang="pl-PL" b="1" dirty="0" err="1">
                <a:solidFill>
                  <a:srgbClr val="7030A0"/>
                </a:solidFill>
              </a:rPr>
              <a:t>tutorskiego</a:t>
            </a:r>
            <a:endParaRPr lang="pl-PL" dirty="0">
              <a:solidFill>
                <a:srgbClr val="7030A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895909-2ED4-3FA0-B0F6-939A0F391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/>
              <a:t>5. Spotkanie n+ - spotkanie podsumowujące osiągnięte rezultaty, ocena osiągniętych rezultatów, omawianie eseju </a:t>
            </a:r>
            <a:r>
              <a:rPr lang="pl-PL" dirty="0" err="1"/>
              <a:t>tutorskiego</a:t>
            </a:r>
            <a:r>
              <a:rPr lang="pl-PL" dirty="0"/>
              <a:t> w formie otwartej dyskusji za pomocą otwartych pytań i wzmocnień.</a:t>
            </a:r>
          </a:p>
          <a:p>
            <a:pPr marL="0" indent="0">
              <a:buNone/>
            </a:pPr>
            <a:r>
              <a:rPr lang="pl-PL" b="1" dirty="0"/>
              <a:t>REZULTAT: Podsumowanie osiągnięć, identyfikacja i świętowanie sukcesów </a:t>
            </a:r>
            <a:r>
              <a:rPr lang="pl-PL" b="1" dirty="0" err="1"/>
              <a:t>tutee</a:t>
            </a:r>
            <a:r>
              <a:rPr lang="pl-PL" b="1" dirty="0"/>
              <a:t>, pogłębienie jego wiedzy o postępach w rozwoju.</a:t>
            </a:r>
          </a:p>
          <a:p>
            <a:pPr marL="0" indent="0">
              <a:buNone/>
            </a:pPr>
            <a:r>
              <a:rPr lang="pl-PL" dirty="0"/>
              <a:t>6. Spotkanie końcowe – Ocena końcowa postępów </a:t>
            </a:r>
            <a:r>
              <a:rPr lang="pl-PL" dirty="0" err="1"/>
              <a:t>tutee</a:t>
            </a:r>
            <a:r>
              <a:rPr lang="pl-PL" dirty="0"/>
              <a:t>: samodzielna ocena </a:t>
            </a:r>
            <a:r>
              <a:rPr lang="pl-PL" dirty="0" err="1"/>
              <a:t>tutee</a:t>
            </a:r>
            <a:r>
              <a:rPr lang="pl-PL" dirty="0"/>
              <a:t>, komentarz wspierający tutora, informacja zwrotna wobec tutora na temat jego sposobu udzielania wsparcia, informacja zwrotna pisemna i ustna ze strony tutora </a:t>
            </a:r>
            <a:r>
              <a:rPr lang="pl-PL" dirty="0" err="1"/>
              <a:t>nt</a:t>
            </a:r>
            <a:r>
              <a:rPr lang="pl-PL" dirty="0"/>
              <a:t> rezultatów procesu, wypracowanie kierunków i planu rozwoju indywidualnego </a:t>
            </a:r>
            <a:r>
              <a:rPr lang="pl-PL" dirty="0" err="1"/>
              <a:t>tutee</a:t>
            </a:r>
            <a:r>
              <a:rPr lang="pl-PL" dirty="0"/>
              <a:t> w szerokiej perspektywie rozwojowej – technika mosty do przyszłości.</a:t>
            </a:r>
          </a:p>
          <a:p>
            <a:pPr marL="0" indent="0">
              <a:buNone/>
            </a:pPr>
            <a:r>
              <a:rPr lang="pl-PL" dirty="0"/>
              <a:t> 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84114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A0B934F-9CC0-2041-6552-98CA7B462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6126480" cy="1956841"/>
          </a:xfrm>
        </p:spPr>
        <p:txBody>
          <a:bodyPr anchor="b">
            <a:normAutofit/>
          </a:bodyPr>
          <a:lstStyle/>
          <a:p>
            <a:r>
              <a:rPr lang="pl-PL" sz="5400" b="1" dirty="0">
                <a:solidFill>
                  <a:srgbClr val="7030A0"/>
                </a:solidFill>
              </a:rPr>
              <a:t>TUTOR – KTO ZACZ?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B38EA59-1C5F-CD18-9482-DB566EAAAF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5344160" cy="33206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4000" b="1" dirty="0"/>
              <a:t>WRAŻLIWY TOWARZYSZ</a:t>
            </a:r>
          </a:p>
          <a:p>
            <a:pPr marL="0" indent="0" algn="ctr">
              <a:buNone/>
            </a:pPr>
            <a:r>
              <a:rPr lang="pl-PL" sz="4000" b="1" dirty="0"/>
              <a:t>UWAŻNY OBSERWATOR</a:t>
            </a:r>
          </a:p>
          <a:p>
            <a:pPr marL="0" indent="0" algn="ctr">
              <a:buNone/>
            </a:pPr>
            <a:r>
              <a:rPr lang="pl-PL" sz="4000" b="1" dirty="0"/>
              <a:t>WNIKLIWY BADACZ</a:t>
            </a:r>
          </a:p>
          <a:p>
            <a:pPr marL="0" indent="0" algn="ctr">
              <a:buNone/>
            </a:pPr>
            <a:r>
              <a:rPr lang="pl-PL" sz="4000" b="1" dirty="0"/>
              <a:t>DIALOGICZNY TUTOR</a:t>
            </a:r>
          </a:p>
        </p:txBody>
      </p:sp>
      <p:pic>
        <p:nvPicPr>
          <p:cNvPr id="4" name="Symbol zastępczy zawartości 7">
            <a:extLst>
              <a:ext uri="{FF2B5EF4-FFF2-40B4-BE49-F238E27FC236}">
                <a16:creationId xmlns:a16="http://schemas.microsoft.com/office/drawing/2014/main" id="{5F805D42-D39E-3328-DD12-51809C66B4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6531"/>
          <a:stretch/>
        </p:blipFill>
        <p:spPr>
          <a:xfrm>
            <a:off x="7061200" y="859536"/>
            <a:ext cx="5129277" cy="5409184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81518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D29AB75-18C4-92DB-FA79-08D3A2CAC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06955"/>
          </a:xfrm>
        </p:spPr>
        <p:txBody>
          <a:bodyPr>
            <a:noAutofit/>
          </a:bodyPr>
          <a:lstStyle/>
          <a:p>
            <a:pPr algn="ctr"/>
            <a:r>
              <a:rPr lang="pl-PL" sz="5400" b="1" dirty="0">
                <a:solidFill>
                  <a:srgbClr val="7030A0"/>
                </a:solidFill>
              </a:rPr>
              <a:t>WRAŻLIWY TOWARZYSZ</a:t>
            </a:r>
            <a:br>
              <a:rPr lang="pl-PL" sz="5400" b="1" dirty="0">
                <a:solidFill>
                  <a:srgbClr val="7030A0"/>
                </a:solidFill>
              </a:rPr>
            </a:br>
            <a:endParaRPr lang="pl-PL" sz="5400" b="1" dirty="0">
              <a:solidFill>
                <a:srgbClr val="7030A0"/>
              </a:solidFill>
            </a:endParaRP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0CF5511D-29CC-079F-AE3A-797347FB75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534986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7967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D29AB75-18C4-92DB-FA79-08D3A2CAC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06955"/>
          </a:xfrm>
        </p:spPr>
        <p:txBody>
          <a:bodyPr>
            <a:noAutofit/>
          </a:bodyPr>
          <a:lstStyle/>
          <a:p>
            <a:pPr algn="ctr"/>
            <a:r>
              <a:rPr lang="pl-PL" sz="5400" b="1" dirty="0">
                <a:solidFill>
                  <a:srgbClr val="7030A0"/>
                </a:solidFill>
              </a:rPr>
              <a:t>UWAŻNY OBSERWATOR</a:t>
            </a:r>
            <a:br>
              <a:rPr lang="pl-PL" sz="5400" b="1" dirty="0">
                <a:solidFill>
                  <a:srgbClr val="7030A0"/>
                </a:solidFill>
              </a:rPr>
            </a:br>
            <a:endParaRPr lang="pl-PL" sz="5400" b="1" dirty="0">
              <a:solidFill>
                <a:srgbClr val="7030A0"/>
              </a:solidFill>
            </a:endParaRP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0CF5511D-29CC-079F-AE3A-797347FB75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278052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8432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D29AB75-18C4-92DB-FA79-08D3A2CAC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121"/>
            <a:ext cx="10515600" cy="2031999"/>
          </a:xfrm>
        </p:spPr>
        <p:txBody>
          <a:bodyPr>
            <a:noAutofit/>
          </a:bodyPr>
          <a:lstStyle/>
          <a:p>
            <a:pPr algn="ctr"/>
            <a:r>
              <a:rPr lang="pl-PL" sz="5400" b="1" dirty="0">
                <a:solidFill>
                  <a:srgbClr val="7030A0"/>
                </a:solidFill>
              </a:rPr>
              <a:t>WNIKLIWY BADACZ</a:t>
            </a:r>
            <a:br>
              <a:rPr lang="pl-PL" sz="5400" b="1" dirty="0">
                <a:solidFill>
                  <a:srgbClr val="7030A0"/>
                </a:solidFill>
              </a:rPr>
            </a:br>
            <a:endParaRPr lang="pl-PL" sz="5400" b="1" dirty="0">
              <a:solidFill>
                <a:srgbClr val="7030A0"/>
              </a:solidFill>
            </a:endParaRP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0CF5511D-29CC-079F-AE3A-797347FB75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7676979"/>
              </p:ext>
            </p:extLst>
          </p:nvPr>
        </p:nvGraphicFramePr>
        <p:xfrm>
          <a:off x="838200" y="1493520"/>
          <a:ext cx="10515600" cy="4683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27472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D29AB75-18C4-92DB-FA79-08D3A2CAC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06955"/>
          </a:xfrm>
        </p:spPr>
        <p:txBody>
          <a:bodyPr>
            <a:noAutofit/>
          </a:bodyPr>
          <a:lstStyle/>
          <a:p>
            <a:pPr algn="ctr"/>
            <a:r>
              <a:rPr lang="pl-PL" sz="5400" b="1" dirty="0">
                <a:solidFill>
                  <a:srgbClr val="7030A0"/>
                </a:solidFill>
              </a:rPr>
              <a:t>DIALOGICZNY TUTOR</a:t>
            </a:r>
            <a:br>
              <a:rPr lang="pl-PL" sz="5400" b="1" dirty="0">
                <a:solidFill>
                  <a:srgbClr val="7030A0"/>
                </a:solidFill>
              </a:rPr>
            </a:br>
            <a:endParaRPr lang="pl-PL" sz="5400" b="1" dirty="0">
              <a:solidFill>
                <a:srgbClr val="7030A0"/>
              </a:solidFill>
            </a:endParaRP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0CF5511D-29CC-079F-AE3A-797347FB75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516856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4906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1F4A8C-552B-05CE-D575-910704577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solidFill>
                  <a:srgbClr val="7030A0"/>
                </a:solidFill>
              </a:rPr>
              <a:t>RODZAJE INTERWENCJI TUTORSKICH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C3C9E13-EFAC-DA32-9C32-BC362666CF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pl-PL" b="1" dirty="0">
                <a:solidFill>
                  <a:srgbClr val="00B050"/>
                </a:solidFill>
              </a:rPr>
              <a:t>PROAKTYWNE  -  relacja MISTRZ - UCZEŃ</a:t>
            </a:r>
          </a:p>
          <a:p>
            <a:pPr marL="0" indent="0">
              <a:buNone/>
            </a:pPr>
            <a:r>
              <a:rPr lang="pl-PL" dirty="0">
                <a:solidFill>
                  <a:srgbClr val="002060"/>
                </a:solidFill>
              </a:rPr>
              <a:t> – dominują na początku procesu lub w procesie z </a:t>
            </a:r>
            <a:r>
              <a:rPr lang="pl-PL" dirty="0" err="1">
                <a:solidFill>
                  <a:srgbClr val="002060"/>
                </a:solidFill>
              </a:rPr>
              <a:t>Tutee</a:t>
            </a:r>
            <a:r>
              <a:rPr lang="pl-PL" dirty="0">
                <a:solidFill>
                  <a:srgbClr val="002060"/>
                </a:solidFill>
              </a:rPr>
              <a:t> o niskiej kompetencji narracyjnej lub samodzielności decyzyjnej </a:t>
            </a:r>
          </a:p>
          <a:p>
            <a:pPr marL="0" indent="0">
              <a:buNone/>
            </a:pPr>
            <a:endParaRPr lang="pl-PL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pl-PL" b="1" dirty="0">
                <a:solidFill>
                  <a:srgbClr val="00B050"/>
                </a:solidFill>
              </a:rPr>
              <a:t>KOAKTYWNE  -  relacja PARTNERÓW W PROCESIE</a:t>
            </a:r>
          </a:p>
          <a:p>
            <a:pPr marL="0" indent="0">
              <a:buNone/>
            </a:pPr>
            <a:r>
              <a:rPr lang="pl-PL" dirty="0">
                <a:solidFill>
                  <a:srgbClr val="002060"/>
                </a:solidFill>
              </a:rPr>
              <a:t>- dominują w środkowej części procesu lub w procesie z </a:t>
            </a:r>
            <a:r>
              <a:rPr lang="pl-PL" dirty="0" err="1">
                <a:solidFill>
                  <a:srgbClr val="002060"/>
                </a:solidFill>
              </a:rPr>
              <a:t>Tutee</a:t>
            </a:r>
            <a:r>
              <a:rPr lang="pl-PL" dirty="0">
                <a:solidFill>
                  <a:srgbClr val="002060"/>
                </a:solidFill>
              </a:rPr>
              <a:t> „samodzielnym” i nastawionym na twórczy dialog</a:t>
            </a:r>
          </a:p>
          <a:p>
            <a:pPr marL="0" indent="0">
              <a:buNone/>
            </a:pPr>
            <a:endParaRPr lang="pl-PL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pl-PL" b="1" dirty="0">
                <a:solidFill>
                  <a:srgbClr val="00B050"/>
                </a:solidFill>
              </a:rPr>
              <a:t>REAKTYWNE   -   relacja OPIEKUN DOROSŁEGO</a:t>
            </a:r>
          </a:p>
          <a:p>
            <a:pPr marL="0" indent="0">
              <a:buNone/>
            </a:pPr>
            <a:r>
              <a:rPr lang="pl-PL" dirty="0">
                <a:solidFill>
                  <a:srgbClr val="002060"/>
                </a:solidFill>
              </a:rPr>
              <a:t>- dominują w końcowej części procesu lub w przypadku </a:t>
            </a:r>
            <a:r>
              <a:rPr lang="pl-PL" dirty="0" err="1">
                <a:solidFill>
                  <a:srgbClr val="002060"/>
                </a:solidFill>
              </a:rPr>
              <a:t>Tutee</a:t>
            </a:r>
            <a:r>
              <a:rPr lang="pl-PL" dirty="0">
                <a:solidFill>
                  <a:srgbClr val="002060"/>
                </a:solidFill>
              </a:rPr>
              <a:t> o wysokiej kompetencji merytorycznej i decyzyjnej potrzebującym „oka mądrej kamery”.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24495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120E42E-33A1-33BF-ED26-C8097D944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pl-PL" sz="4200" dirty="0">
                <a:solidFill>
                  <a:srgbClr val="7030A0"/>
                </a:solidFill>
              </a:rPr>
              <a:t> </a:t>
            </a:r>
            <a:r>
              <a:rPr lang="pl-PL" sz="4200" b="1" dirty="0">
                <a:solidFill>
                  <a:srgbClr val="7030A0"/>
                </a:solidFill>
              </a:rPr>
              <a:t>MODEL SPOTKANIA TUTORSKIEGO</a:t>
            </a:r>
            <a:endParaRPr lang="pl-PL" sz="4200" dirty="0">
              <a:solidFill>
                <a:srgbClr val="7030A0"/>
              </a:solidFill>
            </a:endParaRP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68205BE-B858-DCEA-3A91-44825AA90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200" b="1" dirty="0">
                <a:solidFill>
                  <a:srgbClr val="0070C0"/>
                </a:solidFill>
              </a:rPr>
              <a:t>POTRZEBY</a:t>
            </a:r>
          </a:p>
          <a:p>
            <a:pPr marL="0" indent="0" algn="ctr">
              <a:buNone/>
            </a:pPr>
            <a:r>
              <a:rPr lang="pl-PL" sz="3200" b="1" dirty="0">
                <a:solidFill>
                  <a:srgbClr val="0070C0"/>
                </a:solidFill>
              </a:rPr>
              <a:t>DĄŻENIA</a:t>
            </a:r>
          </a:p>
          <a:p>
            <a:pPr marL="0" indent="0" algn="ctr">
              <a:buNone/>
            </a:pPr>
            <a:r>
              <a:rPr lang="pl-PL" sz="3200" b="1" dirty="0">
                <a:solidFill>
                  <a:srgbClr val="0070C0"/>
                </a:solidFill>
              </a:rPr>
              <a:t>ZASOBY</a:t>
            </a:r>
          </a:p>
          <a:p>
            <a:pPr marL="0" indent="0" algn="ctr">
              <a:buNone/>
            </a:pPr>
            <a:r>
              <a:rPr lang="pl-PL" sz="3200" b="1" dirty="0">
                <a:solidFill>
                  <a:srgbClr val="0070C0"/>
                </a:solidFill>
              </a:rPr>
              <a:t>MOŻLIWOŚCI</a:t>
            </a:r>
          </a:p>
          <a:p>
            <a:pPr marL="0" indent="0" algn="ctr">
              <a:buNone/>
            </a:pPr>
            <a:r>
              <a:rPr lang="pl-PL" sz="3200" b="1" dirty="0">
                <a:solidFill>
                  <a:srgbClr val="0070C0"/>
                </a:solidFill>
              </a:rPr>
              <a:t>DIALOG Z TUTOREM</a:t>
            </a:r>
          </a:p>
          <a:p>
            <a:pPr marL="0" indent="0" algn="ctr">
              <a:buNone/>
            </a:pPr>
            <a:r>
              <a:rPr lang="pl-PL" sz="3200" b="1" dirty="0">
                <a:solidFill>
                  <a:srgbClr val="0070C0"/>
                </a:solidFill>
              </a:rPr>
              <a:t>DZIAŁANIE</a:t>
            </a:r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4" name="Symbol zastępczy zawartości 5" descr="Obraz zawierający tekst, tablica&#10;&#10;Opis wygenerowany automatycznie">
            <a:extLst>
              <a:ext uri="{FF2B5EF4-FFF2-40B4-BE49-F238E27FC236}">
                <a16:creationId xmlns:a16="http://schemas.microsoft.com/office/drawing/2014/main" id="{31948BD5-A401-8B32-D122-F2CB55C1A2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6" r="16434" b="-1"/>
          <a:stretch/>
        </p:blipFill>
        <p:spPr>
          <a:xfrm>
            <a:off x="5415281" y="239776"/>
            <a:ext cx="6278880" cy="6303264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71569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009CE57-764B-C935-3886-44BF0547B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solidFill>
                  <a:srgbClr val="7030A0"/>
                </a:solidFill>
              </a:rPr>
              <a:t>MODEL SPOTKANIA TUTORSKIEGO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65F1CFB-5955-BFD0-9D4F-DE71C5BA49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514350" indent="-514350">
              <a:buAutoNum type="arabicPeriod"/>
            </a:pPr>
            <a:r>
              <a:rPr lang="pl-PL" dirty="0"/>
              <a:t>Potrzeby</a:t>
            </a:r>
          </a:p>
          <a:p>
            <a:pPr marL="0" indent="0">
              <a:buNone/>
            </a:pPr>
            <a:r>
              <a:rPr lang="pl-PL" dirty="0"/>
              <a:t>W jakiej dziedzinie chcesz się rozwijać/co Cię interesuje?</a:t>
            </a:r>
          </a:p>
          <a:p>
            <a:pPr marL="0" indent="0">
              <a:buNone/>
            </a:pPr>
            <a:r>
              <a:rPr lang="pl-PL" dirty="0"/>
              <a:t>Czego byś dla siebie chciał/a w  tym procesie?</a:t>
            </a:r>
          </a:p>
          <a:p>
            <a:pPr marL="0" indent="0">
              <a:buNone/>
            </a:pPr>
            <a:r>
              <a:rPr lang="pl-PL" dirty="0"/>
              <a:t>Jakie Twoje potrzeby miałoby to zaspokajać?</a:t>
            </a:r>
          </a:p>
          <a:p>
            <a:pPr marL="0" indent="0">
              <a:buNone/>
            </a:pPr>
            <a:r>
              <a:rPr lang="pl-PL" dirty="0"/>
              <a:t>Co jest w nich dla Ciebie ważne?</a:t>
            </a:r>
          </a:p>
          <a:p>
            <a:pPr marL="0" indent="0">
              <a:buNone/>
            </a:pPr>
            <a:r>
              <a:rPr lang="pl-PL" dirty="0"/>
              <a:t>Co będzie dla Ciebie możliwe po ich zaspokojeniu?</a:t>
            </a:r>
          </a:p>
          <a:p>
            <a:pPr marL="0" indent="0">
              <a:buNone/>
            </a:pPr>
            <a:r>
              <a:rPr lang="pl-PL" dirty="0"/>
              <a:t>Kim będziesz, jak je zrealizujesz?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2. Dążenia</a:t>
            </a:r>
          </a:p>
          <a:p>
            <a:pPr marL="0" indent="0">
              <a:buNone/>
            </a:pPr>
            <a:r>
              <a:rPr lang="pl-PL" dirty="0"/>
              <a:t>Która z potrzeb jest dla Ciebie aktualnie priorytetem?</a:t>
            </a:r>
          </a:p>
          <a:p>
            <a:pPr marL="0" indent="0">
              <a:buNone/>
            </a:pPr>
            <a:r>
              <a:rPr lang="pl-PL" dirty="0"/>
              <a:t>Co sprawia, że jest tak istotna?</a:t>
            </a:r>
          </a:p>
          <a:p>
            <a:pPr marL="0" indent="0">
              <a:buNone/>
            </a:pPr>
            <a:r>
              <a:rPr lang="pl-PL" dirty="0"/>
              <a:t>Co osiągniesz realizując ją w tym procesie?</a:t>
            </a:r>
          </a:p>
          <a:p>
            <a:pPr marL="0" indent="0">
              <a:buNone/>
            </a:pPr>
            <a:r>
              <a:rPr lang="pl-PL" dirty="0"/>
              <a:t>Wyobraź sobie idealny rezultat: kim tam jesteś, co czujesz, co robisz, kto Cię otacza?</a:t>
            </a:r>
          </a:p>
          <a:p>
            <a:pPr marL="0" indent="0">
              <a:buNone/>
            </a:pPr>
            <a:r>
              <a:rPr lang="pl-PL" dirty="0"/>
              <a:t>Po czym poznasz, że je zrealizowałeś/</a:t>
            </a:r>
            <a:r>
              <a:rPr lang="pl-PL" dirty="0" err="1"/>
              <a:t>aś</a:t>
            </a:r>
            <a:r>
              <a:rPr lang="pl-PL" dirty="0"/>
              <a:t>? Jaki mam być konkretny rezultat realizacji dążenia?</a:t>
            </a:r>
          </a:p>
          <a:p>
            <a:pPr marL="0" indent="0">
              <a:buNone/>
            </a:pPr>
            <a:r>
              <a:rPr lang="pl-PL" dirty="0"/>
              <a:t>Kiedy i gdzie chcesz je zrealizować?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8570699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5083</TotalTime>
  <Words>1049</Words>
  <Application>Microsoft Office PowerPoint</Application>
  <PresentationFormat>Panoramiczny</PresentationFormat>
  <Paragraphs>121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Motyw pakietu Office</vt:lpstr>
      <vt:lpstr>DYDAKTYCZNY BLENDER</vt:lpstr>
      <vt:lpstr>TUTOR – KTO ZACZ?</vt:lpstr>
      <vt:lpstr>WRAŻLIWY TOWARZYSZ </vt:lpstr>
      <vt:lpstr>UWAŻNY OBSERWATOR </vt:lpstr>
      <vt:lpstr>WNIKLIWY BADACZ </vt:lpstr>
      <vt:lpstr>DIALOGICZNY TUTOR </vt:lpstr>
      <vt:lpstr>RODZAJE INTERWENCJI TUTORSKICH</vt:lpstr>
      <vt:lpstr> MODEL SPOTKANIA TUTORSKIEGO</vt:lpstr>
      <vt:lpstr>MODEL SPOTKANIA TUTORSKIEGO</vt:lpstr>
      <vt:lpstr>MODEL SPOTKANIA TUTORSKIEGO</vt:lpstr>
      <vt:lpstr>MODEL SPOTKANIA TUTORSKIEGO</vt:lpstr>
      <vt:lpstr>Etapy procesu tutorskiego</vt:lpstr>
      <vt:lpstr>Etapy procesu tutorskiego</vt:lpstr>
      <vt:lpstr>Etapy procesu tutorskiego</vt:lpstr>
      <vt:lpstr>Etapy procesu tutorskiego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DYDAKTYCZNY BLENDER</dc:title>
  <dc:creator>Wioletta Dziarnowska</dc:creator>
  <cp:lastModifiedBy>Wioletta Dziarnowska</cp:lastModifiedBy>
  <cp:revision>8</cp:revision>
  <dcterms:created xsi:type="dcterms:W3CDTF">2023-11-26T16:52:59Z</dcterms:created>
  <dcterms:modified xsi:type="dcterms:W3CDTF">2025-01-30T13:38:40Z</dcterms:modified>
</cp:coreProperties>
</file>